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lvl1pPr>
    <a:lvl2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lvl2pPr>
    <a:lvl3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lvl3pPr>
    <a:lvl4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lvl4pPr>
    <a:lvl5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lvl5pPr>
    <a:lvl6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lvl6pPr>
    <a:lvl7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lvl7pPr>
    <a:lvl8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lvl8pPr>
    <a:lvl9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wholeTbl>
    <a:band2H>
      <a:tcTxStyle/>
      <a:tcStyle>
        <a:tcBdr/>
        <a:fill>
          <a:solidFill>
            <a:srgbClr val="C7D39B">
              <a:alpha val="30000"/>
            </a:srgbClr>
          </a:solidFill>
        </a:fill>
      </a:tcStyle>
    </a:band2H>
    <a:firstCol>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Col>
    <a:lastRow>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254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lastRow>
    <a:firstRow>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Row>
  </a:tblStyle>
  <a:tblStyle styleId="{C7B018BB-80A7-4F77-B60F-C8B233D01FF8}"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AAAAAA">
              <a:alpha val="38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8A8F">
              <a:alpha val="7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69025"/>
              <a:satOff val="1984"/>
              <a:lumOff val="-30912"/>
              <a:alpha val="9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69025"/>
              <a:satOff val="1984"/>
              <a:lumOff val="-30912"/>
              <a:alpha val="90000"/>
            </a:schemeClr>
          </a:solidFill>
        </a:fill>
      </a:tcStyle>
    </a:firstRow>
  </a:tblStyle>
  <a:tblStyle styleId="{EEE7283C-3CF3-47DC-8721-378D4A62B228}" styleName="">
    <a:tblBg/>
    <a:wholeTbl>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wholeTbl>
    <a:band2H>
      <a:tcTxStyle/>
      <a:tcStyle>
        <a:tcBdr/>
        <a:fill>
          <a:solidFill>
            <a:srgbClr val="CBBF8A">
              <a:alpha val="30000"/>
            </a:srgbClr>
          </a:solidFill>
        </a:fill>
      </a:tcStyle>
    </a:band2H>
    <a:firstCol>
      <a:tcTxStyle b="off" i="off">
        <a:fontRef idx="minor">
          <a:srgbClr val="363929"/>
        </a:fontRef>
        <a:srgbClr val="363929"/>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Col>
    <a:lastRow>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25400" cap="flat">
              <a:solidFill>
                <a:srgbClr val="4B4B4B"/>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lastRow>
    <a:firstRow>
      <a:tcTxStyle b="off" i="off">
        <a:fontRef idx="minor">
          <a:srgbClr val="FFFFFF"/>
        </a:fontRef>
        <a:srgbClr val="FFFFFF"/>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Row>
  </a:tblStyle>
  <a:tblStyle styleId="{CF821DB8-F4EB-4A41-A1BA-3FCAFE7338EE}"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noFill/>
              <a:miter lim="400000"/>
            </a:ln>
          </a:insideV>
        </a:tcBdr>
        <a:fill>
          <a:noFill/>
        </a:fill>
      </a:tcStyle>
    </a:wholeTbl>
    <a:band2H>
      <a:tcTxStyle/>
      <a:tcStyle>
        <a:tcBdr/>
        <a:fill>
          <a:solidFill>
            <a:srgbClr val="AAAAAA">
              <a:alpha val="2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CBCBCB">
                  <a:alpha val="81000"/>
                </a:srgb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BCBCB">
              <a:alpha val="8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BCBCB">
                  <a:alpha val="81000"/>
                </a:srgbClr>
              </a:solidFill>
              <a:prstDash val="solid"/>
              <a:miter lim="400000"/>
            </a:ln>
          </a:insideH>
          <a:insideV>
            <a:ln w="12700" cap="flat">
              <a:noFill/>
              <a:miter lim="400000"/>
            </a:ln>
          </a:insideV>
        </a:tcBdr>
        <a:fill>
          <a:solidFill>
            <a:schemeClr val="accent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3175" cap="flat">
              <a:solidFill>
                <a:srgbClr val="CBCBCB">
                  <a:alpha val="81000"/>
                </a:srgbClr>
              </a:solidFill>
              <a:prstDash val="solid"/>
              <a:miter lim="400000"/>
            </a:ln>
          </a:insideH>
          <a:insideV>
            <a:ln w="12700" cap="flat">
              <a:noFill/>
              <a:miter lim="400000"/>
            </a:ln>
          </a:insideV>
        </a:tcBdr>
        <a:fill>
          <a:solidFill>
            <a:schemeClr val="accent2"/>
          </a:solidFill>
        </a:fill>
      </a:tcStyle>
    </a:firstRow>
  </a:tblStyle>
  <a:tblStyle styleId="{33BA23B1-9221-436E-865A-0063620EA4FD}"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wholeTbl>
    <a:band2H>
      <a:tcTxStyle/>
      <a:tcStyle>
        <a:tcBdr/>
        <a:fill>
          <a:solidFill>
            <a:srgbClr val="AAAAAA">
              <a:alpha val="3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firstRow>
  </a:tblStyle>
  <a:tblStyle styleId="{2708684C-4D16-4618-839F-0558EEFCDFE6}"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wholeTbl>
    <a:band2H>
      <a:tcTxStyle/>
      <a:tcStyle>
        <a:tcBdr/>
        <a:fill>
          <a:solidFill>
            <a:srgbClr val="AAAAAA">
              <a:alpha val="20000"/>
            </a:srgbClr>
          </a:solidFill>
        </a:fill>
      </a:tcStyle>
    </a:band2H>
    <a:firstCol>
      <a:tcTxStyle b="off" i="off">
        <a:fontRef idx="minor">
          <a:srgbClr val="363929"/>
        </a:fontRef>
        <a:srgbClr val="363929"/>
      </a:tcTxStyle>
      <a:tcStyle>
        <a:tcBdr>
          <a:left>
            <a:ln w="12700" cap="flat">
              <a:solidFill>
                <a:srgbClr val="B8B8B8"/>
              </a:solidFill>
              <a:prstDash val="solid"/>
              <a:miter lim="400000"/>
            </a:ln>
          </a:left>
          <a:right>
            <a:ln w="25400" cap="flat">
              <a:solidFill>
                <a:srgbClr val="B8B8B8"/>
              </a:solidFill>
              <a:prstDash val="solid"/>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firstCol>
    <a:lastRow>
      <a:tcTxStyle b="off" i="off">
        <a:fontRef idx="minor">
          <a:srgbClr val="363929"/>
        </a:fontRef>
        <a:srgbClr val="363929"/>
      </a:tcTxStyle>
      <a:tcStyle>
        <a:tcBdr>
          <a:left>
            <a:ln w="12700" cap="flat">
              <a:noFill/>
              <a:miter lim="400000"/>
            </a:ln>
          </a:left>
          <a:right>
            <a:ln w="12700" cap="flat">
              <a:noFill/>
              <a:miter lim="400000"/>
            </a:ln>
          </a:right>
          <a:top>
            <a:ln w="254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lastRow>
    <a:firstRow>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prstDash val="solid"/>
              <a:miter lim="400000"/>
            </a:ln>
          </a:top>
          <a:bottom>
            <a:ln w="254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6"/>
    <p:restoredTop sz="69478"/>
  </p:normalViewPr>
  <p:slideViewPr>
    <p:cSldViewPr snapToGrid="0">
      <p:cViewPr varScale="1">
        <p:scale>
          <a:sx n="26" d="100"/>
          <a:sy n="26" d="100"/>
        </p:scale>
        <p:origin x="12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3E6C3E-8D49-6DBF-5441-0CEB6ACEC3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A36288-09C2-B27C-724A-1BDE2CD3FC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E35353-7848-3146-8277-8A6C7A1C9394}" type="datetimeFigureOut">
              <a:rPr lang="en-US" smtClean="0"/>
              <a:t>2/9/2024</a:t>
            </a:fld>
            <a:endParaRPr lang="en-US"/>
          </a:p>
        </p:txBody>
      </p:sp>
      <p:sp>
        <p:nvSpPr>
          <p:cNvPr id="4" name="Footer Placeholder 3">
            <a:extLst>
              <a:ext uri="{FF2B5EF4-FFF2-40B4-BE49-F238E27FC236}">
                <a16:creationId xmlns:a16="http://schemas.microsoft.com/office/drawing/2014/main" id="{8C6E071C-2088-F212-C603-E527516CDC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0D93C5-158A-94CC-9913-AF86CA13EA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F533EC-9019-1A41-AD7F-F9C4D053AE2F}" type="slidenum">
              <a:rPr lang="en-US" smtClean="0"/>
              <a:t>‹#›</a:t>
            </a:fld>
            <a:endParaRPr lang="en-US"/>
          </a:p>
        </p:txBody>
      </p:sp>
    </p:spTree>
    <p:extLst>
      <p:ext uri="{BB962C8B-B14F-4D97-AF65-F5344CB8AC3E}">
        <p14:creationId xmlns:p14="http://schemas.microsoft.com/office/powerpoint/2010/main" val="12387231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a.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sz="2800"/>
            </a:pPr>
            <a:r>
              <a:rPr dirty="0"/>
              <a:t>Hello</a:t>
            </a:r>
          </a:p>
          <a:p>
            <a:pPr>
              <a:defRPr sz="2800"/>
            </a:pPr>
            <a:r>
              <a:rPr dirty="0"/>
              <a:t>Bateman Horne comes up whenever resources </a:t>
            </a:r>
          </a:p>
          <a:p>
            <a:pPr>
              <a:defRPr sz="2800"/>
            </a:pPr>
            <a:r>
              <a:rPr dirty="0"/>
              <a:t>and support for ME are mentioned </a:t>
            </a:r>
          </a:p>
          <a:p>
            <a:pPr>
              <a:defRPr sz="2800"/>
            </a:pPr>
            <a:r>
              <a:rPr dirty="0"/>
              <a:t>so I’m very proud to be here with you today.</a:t>
            </a:r>
          </a:p>
          <a:p>
            <a:pPr>
              <a:defRPr sz="2800"/>
            </a:pPr>
            <a:r>
              <a:rPr dirty="0"/>
              <a:t>Today we’ll look at tactics to improve your experience with providers </a:t>
            </a:r>
          </a:p>
          <a:p>
            <a:pPr>
              <a:defRPr sz="2800"/>
            </a:pPr>
            <a:r>
              <a:rPr dirty="0"/>
              <a:t>from medical services to transport to caregivers.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50E2B-FFE2-0FEF-D249-EE276A238CD1}"/>
            </a:ext>
          </a:extLst>
        </p:cNvPr>
        <p:cNvGrpSpPr/>
        <p:nvPr/>
      </p:nvGrpSpPr>
      <p:grpSpPr>
        <a:xfrm>
          <a:off x="0" y="0"/>
          <a:ext cx="0" cy="0"/>
          <a:chOff x="0" y="0"/>
          <a:chExt cx="0" cy="0"/>
        </a:xfrm>
      </p:grpSpPr>
      <p:sp>
        <p:nvSpPr>
          <p:cNvPr id="215" name="Shape 215">
            <a:extLst>
              <a:ext uri="{FF2B5EF4-FFF2-40B4-BE49-F238E27FC236}">
                <a16:creationId xmlns:a16="http://schemas.microsoft.com/office/drawing/2014/main" id="{CF3ADC56-687E-EB80-2F31-5E06611E775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a:extLst>
              <a:ext uri="{FF2B5EF4-FFF2-40B4-BE49-F238E27FC236}">
                <a16:creationId xmlns:a16="http://schemas.microsoft.com/office/drawing/2014/main" id="{9DE726DB-089B-6115-076E-CEE7E9E4DD38}"/>
              </a:ext>
            </a:extLst>
          </p:cNvPr>
          <p:cNvSpPr>
            <a:spLocks noGrp="1"/>
          </p:cNvSpPr>
          <p:nvPr>
            <p:ph type="body" sz="quarter" idx="1"/>
          </p:nvPr>
        </p:nvSpPr>
        <p:spPr>
          <a:prstGeom prst="rect">
            <a:avLst/>
          </a:prstGeom>
        </p:spPr>
        <p:txBody>
          <a:bodyPr/>
          <a:lstStyle/>
          <a:p>
            <a:pPr>
              <a:defRPr sz="2800"/>
            </a:pPr>
            <a:r>
              <a:rPr dirty="0"/>
              <a:t>Unless it’s the general practitioner or nurse practitioner, responsible for the person’s care, </a:t>
            </a:r>
          </a:p>
          <a:p>
            <a:pPr>
              <a:defRPr sz="2800"/>
            </a:pPr>
            <a:r>
              <a:rPr dirty="0"/>
              <a:t>I have stopped going into detail about what ME is. </a:t>
            </a:r>
          </a:p>
          <a:p>
            <a:pPr>
              <a:defRPr sz="2800"/>
            </a:pPr>
            <a:r>
              <a:rPr dirty="0"/>
              <a:t>It’s a rabbit hole and you need service now - with the right accommodations. </a:t>
            </a:r>
          </a:p>
          <a:p>
            <a:pPr>
              <a:defRPr sz="2800"/>
            </a:pPr>
            <a:r>
              <a:rPr dirty="0"/>
              <a:t>You’re not there to educate beyond what is urgently required. </a:t>
            </a:r>
          </a:p>
          <a:p>
            <a:pPr>
              <a:defRPr sz="2800"/>
            </a:pPr>
            <a:r>
              <a:rPr dirty="0"/>
              <a:t>They have a severe neurological condition.</a:t>
            </a:r>
          </a:p>
          <a:p>
            <a:pPr>
              <a:defRPr sz="2800"/>
            </a:pPr>
            <a:r>
              <a:rPr dirty="0"/>
              <a:t>Turn off the music piped through the office.</a:t>
            </a:r>
          </a:p>
          <a:p>
            <a:pPr>
              <a:defRPr sz="2800"/>
            </a:pPr>
            <a:r>
              <a:rPr dirty="0"/>
              <a:t>Find a quiet place to await the appointment.</a:t>
            </a:r>
          </a:p>
          <a:p>
            <a:pPr>
              <a:defRPr sz="2800"/>
            </a:pPr>
            <a:r>
              <a:rPr dirty="0"/>
              <a:t>Avoid bright lights.</a:t>
            </a:r>
          </a:p>
          <a:p>
            <a:pPr>
              <a:defRPr sz="2800"/>
            </a:pPr>
            <a:r>
              <a:rPr dirty="0"/>
              <a:t>Minimize speaking. </a:t>
            </a:r>
          </a:p>
          <a:p>
            <a:pPr>
              <a:defRPr sz="2800"/>
            </a:pPr>
            <a:endParaRPr dirty="0"/>
          </a:p>
          <a:p>
            <a:pPr>
              <a:defRPr sz="2800"/>
            </a:pPr>
            <a:r>
              <a:rPr dirty="0"/>
              <a:t>This is the hardest. I speak with doctors in the hallway, </a:t>
            </a:r>
          </a:p>
          <a:p>
            <a:pPr>
              <a:defRPr sz="2800"/>
            </a:pPr>
            <a:r>
              <a:rPr dirty="0"/>
              <a:t>explain that processing words is very difficult for him, </a:t>
            </a:r>
          </a:p>
          <a:p>
            <a:pPr>
              <a:defRPr sz="2800"/>
            </a:pPr>
            <a:r>
              <a:rPr dirty="0"/>
              <a:t>Anything you can arrange to spare them stimulation or exertion </a:t>
            </a:r>
          </a:p>
          <a:p>
            <a:pPr>
              <a:defRPr sz="2800"/>
            </a:pPr>
            <a:r>
              <a:rPr dirty="0"/>
              <a:t>improves their chance of getting through the day without a crash or a lower baseline. </a:t>
            </a:r>
          </a:p>
          <a:p>
            <a:pPr>
              <a:defRPr sz="2800"/>
            </a:pPr>
            <a:r>
              <a:rPr dirty="0"/>
              <a:t>These are the stakes.</a:t>
            </a:r>
          </a:p>
          <a:p>
            <a:pPr>
              <a:defRPr sz="2800"/>
            </a:pPr>
            <a:endParaRPr dirty="0"/>
          </a:p>
          <a:p>
            <a:pPr>
              <a:defRPr sz="2800"/>
            </a:pPr>
            <a:r>
              <a:rPr dirty="0"/>
              <a:t>Those are large notes I put right on James when they took him in </a:t>
            </a:r>
          </a:p>
          <a:p>
            <a:pPr>
              <a:defRPr sz="2800"/>
            </a:pPr>
            <a:r>
              <a:rPr dirty="0"/>
              <a:t>for general anesthesia for an MRI.</a:t>
            </a:r>
          </a:p>
          <a:p>
            <a:pPr>
              <a:defRPr sz="2800"/>
            </a:pPr>
            <a:r>
              <a:rPr dirty="0"/>
              <a:t>They did great - I showed up to find him waking up with his mask and headphones on.</a:t>
            </a:r>
          </a:p>
        </p:txBody>
      </p:sp>
    </p:spTree>
    <p:extLst>
      <p:ext uri="{BB962C8B-B14F-4D97-AF65-F5344CB8AC3E}">
        <p14:creationId xmlns:p14="http://schemas.microsoft.com/office/powerpoint/2010/main" val="52666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sz="2800"/>
            </a:pPr>
            <a:r>
              <a:t>If you have Medicaid, speak to your case manager about getting a caregiver. </a:t>
            </a:r>
          </a:p>
          <a:p>
            <a:pPr>
              <a:defRPr sz="2800"/>
            </a:pPr>
            <a:r>
              <a:t>They have a list of agencies in your area. </a:t>
            </a:r>
          </a:p>
          <a:p>
            <a:pPr>
              <a:defRPr sz="2800"/>
            </a:pPr>
            <a:r>
              <a:t>It’s a very stressful process to find someone, but it’s absolutely necessary.</a:t>
            </a:r>
          </a:p>
          <a:p>
            <a:pPr>
              <a:defRPr sz="2800"/>
            </a:pPr>
            <a:r>
              <a:t>Make a profile - a list of qualifications</a:t>
            </a:r>
          </a:p>
          <a:p>
            <a:pPr>
              <a:defRPr sz="2800"/>
            </a:pPr>
            <a:endParaRPr/>
          </a:p>
          <a:p>
            <a:pPr>
              <a:defRPr sz="2800"/>
            </a:pPr>
            <a:r>
              <a:t>Care and support for 32 year old with severe neurological condition. </a:t>
            </a:r>
          </a:p>
          <a:p>
            <a:pPr>
              <a:defRPr sz="2800"/>
            </a:pPr>
            <a:r>
              <a:t>Condition excludes physical exertion by patient. </a:t>
            </a:r>
          </a:p>
          <a:p>
            <a:pPr>
              <a:defRPr sz="2800"/>
            </a:pPr>
            <a:r>
              <a:t>You will gently assist with any movement needed.</a:t>
            </a:r>
          </a:p>
          <a:p>
            <a:pPr>
              <a:defRPr sz="2800"/>
            </a:pPr>
            <a:r>
              <a:t>Caregiver must work to limit: noise, bright light, scents (lotions, hair products), </a:t>
            </a:r>
          </a:p>
          <a:p>
            <a:pPr>
              <a:defRPr sz="2800"/>
            </a:pPr>
            <a:r>
              <a:t>animated actions, and all unnecessary speaking.</a:t>
            </a:r>
          </a:p>
          <a:p>
            <a:pPr>
              <a:defRPr sz="2800"/>
            </a:pPr>
            <a:r>
              <a:t>Duties include: household tasks such as laundry, food preparation, light cleaning up, </a:t>
            </a:r>
          </a:p>
          <a:p>
            <a:pPr>
              <a:defRPr sz="2800"/>
            </a:pPr>
            <a:r>
              <a:t>as well as caring for the patient as needed – bed bath, clothing change, sheet change, etc.</a:t>
            </a:r>
          </a:p>
          <a:p>
            <a:pPr>
              <a:defRPr sz="2800"/>
            </a:pPr>
            <a:r>
              <a:t>A quiet, calm, caring demeanor is required at all times.  </a:t>
            </a:r>
          </a:p>
          <a:p>
            <a:pPr>
              <a:defRPr sz="2800"/>
            </a:pPr>
            <a:endParaRPr/>
          </a:p>
          <a:p>
            <a:pPr>
              <a:defRPr sz="2800"/>
            </a:pPr>
            <a:r>
              <a:t>For Training Materials You’ll want to print out your specific care instructions, </a:t>
            </a:r>
          </a:p>
          <a:p>
            <a:pPr>
              <a:defRPr sz="2800"/>
            </a:pPr>
            <a:r>
              <a:t>foods and preparation, toileting instructions, etc.</a:t>
            </a:r>
          </a:p>
          <a:p>
            <a:pPr>
              <a:defRPr sz="2800"/>
            </a:pPr>
            <a:r>
              <a:t>I include No unnecessary talking in every instruction.</a:t>
            </a:r>
          </a:p>
          <a:p>
            <a:pPr>
              <a:defRPr sz="2800"/>
            </a:pPr>
            <a:endParaRPr/>
          </a:p>
          <a:p>
            <a:pPr>
              <a:defRPr sz="2800"/>
            </a:pPr>
            <a:r>
              <a:t>I have a binder with tracking for each day someone comes.</a:t>
            </a:r>
          </a:p>
          <a:p>
            <a:pPr>
              <a:defRPr sz="2800"/>
            </a:pPr>
            <a:r>
              <a:t>When he got his pills, what he had for lunch, what time they did anything.</a:t>
            </a:r>
          </a:p>
          <a:p>
            <a:pPr>
              <a:defRPr sz="2800"/>
            </a:pPr>
            <a:r>
              <a:t>It’s a lifesaver because you’ll want to look back to see </a:t>
            </a:r>
          </a:p>
          <a:p>
            <a:pPr>
              <a:defRPr sz="2800"/>
            </a:pPr>
            <a:r>
              <a:t>what might have made them crash or given them abdominal pain.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381000" y="685800"/>
            <a:ext cx="6096000" cy="3429000"/>
          </a:xfrm>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pPr>
              <a:defRPr sz="2800"/>
            </a:pPr>
            <a:r>
              <a:t>Fighting for your child does not mean being hysterical or panicking.</a:t>
            </a:r>
          </a:p>
          <a:p>
            <a:pPr>
              <a:defRPr sz="2800"/>
            </a:pPr>
            <a:r>
              <a:t>It means thinking strategically - what’s your goal? Keep reminding yourself of your goal. </a:t>
            </a:r>
          </a:p>
          <a:p>
            <a:pPr>
              <a:defRPr sz="2800"/>
            </a:pPr>
            <a:r>
              <a:t>Letting someone know how upset you are and how your person suffers is a natural instinct, but not effective.</a:t>
            </a:r>
          </a:p>
          <a:p>
            <a:pPr>
              <a:defRPr sz="2800"/>
            </a:pPr>
            <a:r>
              <a:t>They’ll write you off. You need to win them over.</a:t>
            </a:r>
          </a:p>
          <a:p>
            <a:pPr>
              <a:defRPr sz="2800"/>
            </a:pPr>
            <a:r>
              <a:t>Remember that the person on the phone is not against you. </a:t>
            </a:r>
          </a:p>
          <a:p>
            <a:pPr>
              <a:defRPr sz="2800"/>
            </a:pPr>
            <a:r>
              <a:t>They are trying to do a job. Make their job easier any way you can.</a:t>
            </a:r>
          </a:p>
          <a:p>
            <a:pPr>
              <a:defRPr sz="2800"/>
            </a:pPr>
            <a:r>
              <a:t>Acknowledge that you are a special case and your accommodations might take some effort. </a:t>
            </a:r>
          </a:p>
          <a:p>
            <a:pPr>
              <a:defRPr sz="2800"/>
            </a:pPr>
            <a:r>
              <a:t>DO NOT go into long explanations. </a:t>
            </a:r>
          </a:p>
          <a:p>
            <a:pPr>
              <a:defRPr sz="2800"/>
            </a:pPr>
            <a:r>
              <a:t>Get their name. Write down everything they say. Every name someone mentions. </a:t>
            </a:r>
          </a:p>
          <a:p>
            <a:pPr>
              <a:defRPr sz="2800"/>
            </a:pPr>
            <a:r>
              <a:t>To get a private room for in-hospital stay, you might need to speak with the Patient Advocate at the hospital. </a:t>
            </a:r>
          </a:p>
          <a:p>
            <a:pPr>
              <a:defRPr sz="2800"/>
            </a:pPr>
            <a:r>
              <a:t>They might refer you to a Disability or Special Needs Advocate. </a:t>
            </a:r>
          </a:p>
          <a:p>
            <a:pPr>
              <a:defRPr sz="2800"/>
            </a:pPr>
            <a:r>
              <a:t>Sometimes it’s like following breadcrumbs through the forest </a:t>
            </a:r>
          </a:p>
          <a:p>
            <a:pPr>
              <a:defRPr sz="2800"/>
            </a:pPr>
            <a:r>
              <a:t>but eventually you’ll get the results you need.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pPr>
              <a:defRPr sz="2800"/>
            </a:pPr>
            <a:r>
              <a:t>Here are some places you can follow me,</a:t>
            </a:r>
          </a:p>
          <a:p>
            <a:pPr>
              <a:defRPr sz="2800"/>
            </a:pPr>
            <a:r>
              <a:t>If you’d like to keep up with my progress while I finalize my book.</a:t>
            </a:r>
          </a:p>
          <a:p>
            <a:pPr>
              <a:defRPr sz="2800"/>
            </a:pPr>
            <a:r>
              <a:t>My ticktock videos and blog have more information on all of today’s topics.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a:defRPr sz="2800"/>
            </a:pPr>
            <a:r>
              <a:t>My goal is to educate you regarding some of the logistics of </a:t>
            </a:r>
          </a:p>
          <a:p>
            <a:pPr>
              <a:defRPr sz="2800"/>
            </a:pPr>
            <a:r>
              <a:t>caring for someone with ME, especially severe ME, like my son James. </a:t>
            </a:r>
          </a:p>
          <a:p>
            <a:pPr>
              <a:defRPr sz="2800"/>
            </a:pPr>
            <a:r>
              <a:t>I hope to spare you unnecessary stress. </a:t>
            </a:r>
          </a:p>
          <a:p>
            <a:pPr>
              <a:defRPr sz="2800"/>
            </a:pPr>
            <a:r>
              <a:t>You’re battling a many-headed hydra when you’re dealing with ME,  </a:t>
            </a:r>
          </a:p>
          <a:p>
            <a:pPr>
              <a:defRPr sz="2800"/>
            </a:pPr>
            <a:r>
              <a:t>so I want to give you some tactical wins you can be proud of.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pPr>
              <a:defRPr sz="2800"/>
            </a:pPr>
            <a:r>
              <a:t>The doctors, caregivers, and transportation providers </a:t>
            </a:r>
          </a:p>
          <a:p>
            <a:pPr>
              <a:defRPr sz="2800"/>
            </a:pPr>
            <a:r>
              <a:t>we need are very likely not familiar with ME. </a:t>
            </a:r>
          </a:p>
          <a:p>
            <a:pPr>
              <a:defRPr sz="2800"/>
            </a:pPr>
            <a:r>
              <a:t>Our requirements seem over-the-top, so we might have to be insistent or demanding.</a:t>
            </a:r>
          </a:p>
          <a:p>
            <a:pPr>
              <a:defRPr sz="2800"/>
            </a:pPr>
            <a:r>
              <a:t>BUT if you educate people about your needs with kindness and patience, </a:t>
            </a:r>
          </a:p>
          <a:p>
            <a:pPr>
              <a:defRPr sz="2800"/>
            </a:pPr>
            <a:r>
              <a:t>your providers will gladly accommodate you as much as they can.</a:t>
            </a:r>
          </a:p>
          <a:p>
            <a:pPr>
              <a:defRPr sz="2800"/>
            </a:pPr>
            <a:r>
              <a:t>In this photo, James is waiting for an appointment in a room that’s under construction. </a:t>
            </a:r>
          </a:p>
          <a:p>
            <a:pPr>
              <a:defRPr sz="2800"/>
            </a:pPr>
            <a:r>
              <a:t>I went in ahead of him and asked the receptionist if there was any quiet place to put him. </a:t>
            </a:r>
          </a:p>
          <a:p>
            <a:pPr>
              <a:defRPr sz="2800"/>
            </a:pPr>
            <a:r>
              <a:t>I told her he has a severe neurological condition.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a:defRPr sz="2800"/>
            </a:pPr>
            <a:r>
              <a:t>You need a Healthcare Power of Attorney or Proxy if you don’t have one. </a:t>
            </a:r>
          </a:p>
          <a:p>
            <a:pPr>
              <a:defRPr sz="2800"/>
            </a:pPr>
            <a:r>
              <a:t>Janet Dafoe, Whitney Dafoe’s mother, told me to do this as soon as possible. </a:t>
            </a:r>
          </a:p>
          <a:p>
            <a:pPr>
              <a:defRPr sz="2800"/>
            </a:pPr>
            <a:r>
              <a:t>I didn’t understand the importance, until I did it. </a:t>
            </a:r>
          </a:p>
          <a:p>
            <a:pPr>
              <a:defRPr sz="2800"/>
            </a:pPr>
            <a:r>
              <a:t>All of my interactions with medical people became way easier. </a:t>
            </a:r>
          </a:p>
          <a:p>
            <a:pPr>
              <a:defRPr sz="2800"/>
            </a:pPr>
            <a:r>
              <a:t>You won’t have to put them on the phone to give permission to speak to you. Simply say,</a:t>
            </a:r>
          </a:p>
          <a:p>
            <a:pPr>
              <a:defRPr sz="2800"/>
            </a:pPr>
            <a:r>
              <a:t>Check the file. I’m their Healthcare Power of Attorney. It’s ok to speak to me.</a:t>
            </a:r>
          </a:p>
          <a:p>
            <a:pPr>
              <a:defRPr sz="2800"/>
            </a:pPr>
            <a:r>
              <a:t>I encourage you - if you don’t have one, get it, fill it out, provide it to all of their doctors and providers, anyone that might use HIPPA, to put into their file.</a:t>
            </a:r>
          </a:p>
          <a:p>
            <a:pPr>
              <a:defRPr sz="2800"/>
            </a:pPr>
            <a:r>
              <a:t>I posted the Utah form on my website so you can go there to download it if you live in Utah.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a:defRPr sz="2800"/>
            </a:pPr>
            <a:r>
              <a:rPr dirty="0"/>
              <a:t>If they don’t have it, everyone with ME should apply for one of these:</a:t>
            </a:r>
          </a:p>
          <a:p>
            <a:pPr>
              <a:defRPr sz="2800"/>
            </a:pPr>
            <a:r>
              <a:rPr dirty="0"/>
              <a:t>SSDI is Social Security Disability INSURANCE. </a:t>
            </a:r>
          </a:p>
          <a:p>
            <a:pPr>
              <a:defRPr sz="2800"/>
            </a:pPr>
            <a:r>
              <a:rPr dirty="0"/>
              <a:t>You’re eligible if you are disabled and have paid into Social Security </a:t>
            </a:r>
          </a:p>
          <a:p>
            <a:pPr>
              <a:defRPr sz="2800"/>
            </a:pPr>
            <a:r>
              <a:rPr dirty="0"/>
              <a:t>with enough years of qualifying work.</a:t>
            </a:r>
          </a:p>
          <a:p>
            <a:pPr>
              <a:defRPr sz="2800"/>
            </a:pPr>
            <a:r>
              <a:rPr dirty="0"/>
              <a:t>SSI is Supplemental Security Income. You qualify if you’re disabled </a:t>
            </a:r>
          </a:p>
          <a:p>
            <a:pPr>
              <a:defRPr sz="2800"/>
            </a:pPr>
            <a:r>
              <a:rPr dirty="0"/>
              <a:t>and have a low-enough income.</a:t>
            </a:r>
          </a:p>
          <a:p>
            <a:pPr>
              <a:defRPr sz="2800"/>
            </a:pPr>
            <a:r>
              <a:rPr dirty="0"/>
              <a:t>An attorney can help you with SSDI, but won’t help you with SSI.</a:t>
            </a:r>
          </a:p>
          <a:p>
            <a:pPr>
              <a:defRPr sz="2800"/>
            </a:pPr>
            <a:r>
              <a:rPr dirty="0"/>
              <a:t>SSDI pays a lump sum retroactively. </a:t>
            </a:r>
          </a:p>
          <a:p>
            <a:pPr>
              <a:defRPr sz="2800"/>
            </a:pPr>
            <a:r>
              <a:rPr dirty="0"/>
              <a:t>If you started to be disabled three years ago, but just got approved, </a:t>
            </a:r>
          </a:p>
          <a:p>
            <a:pPr>
              <a:defRPr sz="2800"/>
            </a:pPr>
            <a:r>
              <a:rPr dirty="0"/>
              <a:t>that back-pay could be substantial. Lawyers are happy to help you with SSDI </a:t>
            </a:r>
          </a:p>
          <a:p>
            <a:pPr>
              <a:defRPr sz="2800"/>
            </a:pPr>
            <a:r>
              <a:rPr dirty="0"/>
              <a:t>because they’ll take a percentage of that payout.</a:t>
            </a:r>
          </a:p>
          <a:p>
            <a:pPr>
              <a:defRPr sz="2800"/>
            </a:pPr>
            <a:r>
              <a:rPr dirty="0"/>
              <a:t>SSI has no back payment. No lump sum. Lawyers won’t help you because they won’t get a payday.</a:t>
            </a:r>
          </a:p>
          <a:p>
            <a:pPr>
              <a:defRPr sz="2800"/>
            </a:pPr>
            <a:endParaRPr dirty="0"/>
          </a:p>
          <a:p>
            <a:pPr>
              <a:defRPr sz="2800"/>
            </a:pPr>
            <a:r>
              <a:rPr dirty="0"/>
              <a:t>HOWEVER, anyone applying for disability can appoint a representative - a family member, anyone. That person can do the paperwork and if you appeal twice and go to court, </a:t>
            </a:r>
          </a:p>
          <a:p>
            <a:pPr>
              <a:defRPr sz="2800"/>
            </a:pPr>
            <a:r>
              <a:rPr dirty="0"/>
              <a:t>they can represent you like a lawyer would.</a:t>
            </a:r>
          </a:p>
          <a:p>
            <a:pPr>
              <a:defRPr sz="2800"/>
            </a:pPr>
            <a:endParaRPr dirty="0"/>
          </a:p>
          <a:p>
            <a:pPr>
              <a:defRPr sz="2800"/>
            </a:pPr>
            <a:r>
              <a:rPr dirty="0"/>
              <a:t>My son was rejected the first time - although he was bedbound - because the nurse practitioner who did his clinical evaluation said he could walk if he wanted to, even though she’d been coming to my house, and had never seen him do it. </a:t>
            </a:r>
          </a:p>
          <a:p>
            <a:pPr>
              <a:defRPr sz="2800"/>
            </a:pPr>
            <a:endParaRPr dirty="0"/>
          </a:p>
          <a:p>
            <a:pPr>
              <a:defRPr sz="2800"/>
            </a:pPr>
            <a:r>
              <a:rPr dirty="0"/>
              <a:t>So for my appeal, I sat down with a different nurse practitioner and thoroughly educated her on ME before she evaluated my son. I gave her print outs from the CDC and NIH websites, and she did a great job. He was approved about two weeks later.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a:defRPr sz="2800"/>
            </a:pPr>
            <a:r>
              <a:t>This is the Disability website at </a:t>
            </a:r>
            <a:r>
              <a:rPr u="sng">
                <a:hlinkClick r:id="rId3"/>
              </a:rPr>
              <a:t>ssa.gov</a:t>
            </a:r>
            <a:r>
              <a:t> /benefits/ disability</a:t>
            </a:r>
          </a:p>
          <a:p>
            <a:pPr>
              <a:defRPr sz="2800"/>
            </a:pPr>
            <a:r>
              <a:t>You need a Social Security website log-in to do all of this.</a:t>
            </a:r>
          </a:p>
          <a:p>
            <a:pPr>
              <a:defRPr sz="2800"/>
            </a:pPr>
            <a:r>
              <a:t>On this first page you can explore helpful information. </a:t>
            </a:r>
          </a:p>
          <a:p>
            <a:pPr>
              <a:defRPr sz="2800"/>
            </a:pPr>
            <a:r>
              <a:t>Click Apply for Disability to get to the second screen with more information.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81000" y="685800"/>
            <a:ext cx="6096000" cy="3429000"/>
          </a:xfrm>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pPr>
              <a:defRPr sz="2800"/>
            </a:pPr>
            <a:r>
              <a:t>For my bedbound son, transportation is by far the greatest challenge to receiving care.</a:t>
            </a:r>
          </a:p>
          <a:p>
            <a:pPr>
              <a:defRPr sz="2800"/>
            </a:pPr>
            <a:r>
              <a:t>I’m writing a book about our experience in a desperate attempt to stop </a:t>
            </a:r>
          </a:p>
          <a:p>
            <a:pPr>
              <a:defRPr sz="2800"/>
            </a:pPr>
            <a:r>
              <a:t>mild ME and long covid from becoming severe and wrecking millions of lives. </a:t>
            </a:r>
          </a:p>
          <a:p>
            <a:pPr>
              <a:defRPr sz="2800"/>
            </a:pPr>
            <a:r>
              <a:t>So I say this with very great intention:</a:t>
            </a:r>
          </a:p>
          <a:p>
            <a:pPr>
              <a:defRPr sz="2800"/>
            </a:pPr>
            <a:r>
              <a:t>If they don’t use a wheelchair, you should still rent one from a medical supply company for hospital visits. </a:t>
            </a:r>
          </a:p>
          <a:p>
            <a:pPr>
              <a:defRPr sz="2800"/>
            </a:pPr>
            <a:r>
              <a:t>Arrange for non-urgent medical transportation to the appointment so they can stay in the wheelchair in the van, and you can push them down those long hospital corridors. </a:t>
            </a:r>
          </a:p>
          <a:p>
            <a:pPr>
              <a:defRPr sz="2800"/>
            </a:pPr>
            <a:r>
              <a:t>My son is bedbound so he always travels by gurney.</a:t>
            </a:r>
          </a:p>
          <a:p>
            <a:pPr>
              <a:defRPr sz="2800"/>
            </a:pPr>
            <a:r>
              <a:t>Medicaid covers an unlimited number of these rides. </a:t>
            </a:r>
          </a:p>
          <a:p>
            <a:pPr>
              <a:defRPr sz="2800"/>
            </a:pPr>
            <a:r>
              <a:t>Medicare pays for limited non-emergency ambulance transportation if you have a written order from your doctor stating that the transportation is medically necessary.</a:t>
            </a:r>
          </a:p>
          <a:p>
            <a:pPr>
              <a:defRPr sz="2800"/>
            </a:pPr>
            <a:r>
              <a:t>Actually we have to do this once a year for Medicaid as well. The doctor writes the note and they have it on file - Yes - he needs this, so we use it.</a:t>
            </a:r>
          </a:p>
          <a:p>
            <a:pPr>
              <a:defRPr sz="2800"/>
            </a:pPr>
            <a:r>
              <a:t>If you happen to not have either Medicare or Medicaid, or you haven’t figured all of this out yet to be approved, you CAN hire private non-urgent medical transportation, but it’s very expensive out-of-pocket. The ride from my house to MUSC is $2500.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pPr>
              <a:defRPr sz="2800"/>
            </a:pPr>
            <a:r>
              <a:t>For my son’ severe ME, I meet the transport people outside, </a:t>
            </a:r>
          </a:p>
          <a:p>
            <a:pPr>
              <a:defRPr sz="2800"/>
            </a:pPr>
            <a:r>
              <a:t>describe how they need to interact with my son - for example:</a:t>
            </a:r>
          </a:p>
          <a:p>
            <a:pPr>
              <a:defRPr sz="2800"/>
            </a:pPr>
            <a:r>
              <a:t>Minimal speaking, </a:t>
            </a:r>
          </a:p>
          <a:p>
            <a:pPr>
              <a:defRPr sz="2800"/>
            </a:pPr>
            <a:r>
              <a:t>Support his neck and head - He cannot help at all, you do all the work to lift him - </a:t>
            </a:r>
          </a:p>
          <a:p>
            <a:pPr>
              <a:defRPr sz="2800"/>
            </a:pPr>
            <a:r>
              <a:t>I ask them to minimize noise inside the van. </a:t>
            </a:r>
          </a:p>
          <a:p>
            <a:pPr>
              <a:defRPr sz="2800"/>
            </a:pPr>
            <a:r>
              <a:t>Turn off any sounds they can - OR drive in such a way to avoid the back up alarm.</a:t>
            </a:r>
          </a:p>
          <a:p>
            <a:pPr>
              <a:defRPr sz="2800"/>
            </a:pPr>
            <a:r>
              <a:t>If your person has severe ME, please check out my Gurney Guide on my website. </a:t>
            </a:r>
          </a:p>
          <a:p>
            <a:pPr>
              <a:defRPr sz="2800"/>
            </a:pPr>
            <a:r>
              <a:t>People have found it to be helpful.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a:defRPr sz="2800"/>
            </a:pPr>
            <a:r>
              <a:rPr dirty="0"/>
              <a:t>Unless it’s the general practitioner or nurse practitioner, responsible for the person’s care, </a:t>
            </a:r>
          </a:p>
          <a:p>
            <a:pPr>
              <a:defRPr sz="2800"/>
            </a:pPr>
            <a:r>
              <a:rPr dirty="0"/>
              <a:t>I have stopped going into detail about what ME is. </a:t>
            </a:r>
          </a:p>
          <a:p>
            <a:pPr>
              <a:defRPr sz="2800"/>
            </a:pPr>
            <a:r>
              <a:rPr dirty="0"/>
              <a:t>It’s a rabbit hole and you need service now - with the right accommodations. </a:t>
            </a:r>
          </a:p>
          <a:p>
            <a:pPr>
              <a:defRPr sz="2800"/>
            </a:pPr>
            <a:r>
              <a:rPr dirty="0"/>
              <a:t>You’re not there to educate beyond what is urgently required. </a:t>
            </a:r>
          </a:p>
          <a:p>
            <a:pPr>
              <a:defRPr sz="2800"/>
            </a:pPr>
            <a:r>
              <a:rPr dirty="0"/>
              <a:t>They have a severe neurological condition.</a:t>
            </a:r>
          </a:p>
          <a:p>
            <a:pPr>
              <a:defRPr sz="2800"/>
            </a:pPr>
            <a:r>
              <a:rPr dirty="0"/>
              <a:t>Turn off the music piped through the office.</a:t>
            </a:r>
          </a:p>
          <a:p>
            <a:pPr>
              <a:defRPr sz="2800"/>
            </a:pPr>
            <a:r>
              <a:rPr dirty="0"/>
              <a:t>Find a quiet place to await the appointment.</a:t>
            </a:r>
          </a:p>
          <a:p>
            <a:pPr>
              <a:defRPr sz="2800"/>
            </a:pPr>
            <a:r>
              <a:rPr dirty="0"/>
              <a:t>Avoid bright lights.</a:t>
            </a:r>
          </a:p>
          <a:p>
            <a:pPr>
              <a:defRPr sz="2800"/>
            </a:pPr>
            <a:r>
              <a:rPr dirty="0"/>
              <a:t>Minimize speaking. </a:t>
            </a:r>
          </a:p>
          <a:p>
            <a:pPr>
              <a:defRPr sz="2800"/>
            </a:pPr>
            <a:endParaRPr dirty="0"/>
          </a:p>
          <a:p>
            <a:pPr>
              <a:defRPr sz="2800"/>
            </a:pPr>
            <a:r>
              <a:rPr dirty="0"/>
              <a:t>This is the hardest. I speak with doctors in the hallway, </a:t>
            </a:r>
          </a:p>
          <a:p>
            <a:pPr>
              <a:defRPr sz="2800"/>
            </a:pPr>
            <a:r>
              <a:rPr dirty="0"/>
              <a:t>explain that processing words is very difficult for him, </a:t>
            </a:r>
          </a:p>
          <a:p>
            <a:pPr>
              <a:defRPr sz="2800"/>
            </a:pPr>
            <a:r>
              <a:rPr dirty="0"/>
              <a:t>Anything you can arrange to spare them stimulation or exertion </a:t>
            </a:r>
          </a:p>
          <a:p>
            <a:pPr>
              <a:defRPr sz="2800"/>
            </a:pPr>
            <a:r>
              <a:rPr dirty="0"/>
              <a:t>improves their chance of getting through the day without a crash or a lower baseline. </a:t>
            </a:r>
          </a:p>
          <a:p>
            <a:pPr>
              <a:defRPr sz="2800"/>
            </a:pPr>
            <a:r>
              <a:rPr dirty="0"/>
              <a:t>These are the stakes.</a:t>
            </a:r>
          </a:p>
          <a:p>
            <a:pPr>
              <a:defRPr sz="2800"/>
            </a:pPr>
            <a:endParaRPr dirty="0"/>
          </a:p>
          <a:p>
            <a:pPr>
              <a:defRPr sz="2800"/>
            </a:pPr>
            <a:r>
              <a:rPr dirty="0"/>
              <a:t>Those are large notes I put right on James when they took him in </a:t>
            </a:r>
          </a:p>
          <a:p>
            <a:pPr>
              <a:defRPr sz="2800"/>
            </a:pPr>
            <a:r>
              <a:rPr dirty="0"/>
              <a:t>for general anesthesia for an MRI.</a:t>
            </a:r>
          </a:p>
          <a:p>
            <a:pPr>
              <a:defRPr sz="2800"/>
            </a:pPr>
            <a:r>
              <a:rPr dirty="0"/>
              <a:t>They did great - I showed up to find him waking up with his mask and headphones 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 name="Low angle view of modern buildings under a bright sky"/>
          <p:cNvSpPr>
            <a:spLocks noGrp="1"/>
          </p:cNvSpPr>
          <p:nvPr>
            <p:ph type="pic" idx="21"/>
          </p:nvPr>
        </p:nvSpPr>
        <p:spPr>
          <a:xfrm>
            <a:off x="5538061" y="314910"/>
            <a:ext cx="18189426" cy="12101281"/>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2070100" y="2806700"/>
            <a:ext cx="11201400" cy="4394200"/>
          </a:xfrm>
          <a:prstGeom prst="rect">
            <a:avLst/>
          </a:prstGeom>
        </p:spPr>
        <p:txBody>
          <a:bodyPr anchor="b"/>
          <a:lstStyle/>
          <a:p>
            <a:r>
              <a:t>Title Text</a:t>
            </a:r>
          </a:p>
        </p:txBody>
      </p:sp>
      <p:sp>
        <p:nvSpPr>
          <p:cNvPr id="40" name="Body Level One…"/>
          <p:cNvSpPr txBox="1">
            <a:spLocks noGrp="1"/>
          </p:cNvSpPr>
          <p:nvPr>
            <p:ph type="body" sz="quarter" idx="1"/>
          </p:nvPr>
        </p:nvSpPr>
        <p:spPr>
          <a:xfrm>
            <a:off x="2070100" y="7391400"/>
            <a:ext cx="11201400" cy="4927600"/>
          </a:xfrm>
          <a:prstGeom prst="rect">
            <a:avLst/>
          </a:prstGeom>
        </p:spPr>
        <p:txBody>
          <a:bodyPr anchor="t"/>
          <a:lstStyle>
            <a:lvl1pPr marL="0" indent="0" algn="ctr">
              <a:spcBef>
                <a:spcPts val="0"/>
              </a:spcBef>
              <a:buSzTx/>
              <a:buNone/>
              <a:defRPr>
                <a:effectLst>
                  <a:outerShdw blurRad="25400" dist="25400" dir="2700000" rotWithShape="0">
                    <a:srgbClr val="FFFFFF">
                      <a:alpha val="50000"/>
                    </a:srgbClr>
                  </a:outerShdw>
                </a:effectLst>
              </a:defRPr>
            </a:lvl1pPr>
            <a:lvl2pPr marL="0" indent="0" algn="ctr">
              <a:spcBef>
                <a:spcPts val="0"/>
              </a:spcBef>
              <a:buSzTx/>
              <a:buNone/>
              <a:defRPr>
                <a:effectLst>
                  <a:outerShdw blurRad="25400" dist="25400" dir="2700000" rotWithShape="0">
                    <a:srgbClr val="FFFFFF">
                      <a:alpha val="50000"/>
                    </a:srgbClr>
                  </a:outerShdw>
                </a:effectLst>
              </a:defRPr>
            </a:lvl2pPr>
            <a:lvl3pPr marL="0" indent="0" algn="ctr">
              <a:spcBef>
                <a:spcPts val="0"/>
              </a:spcBef>
              <a:buSzTx/>
              <a:buNone/>
              <a:defRPr>
                <a:effectLst>
                  <a:outerShdw blurRad="25400" dist="25400" dir="2700000" rotWithShape="0">
                    <a:srgbClr val="FFFFFF">
                      <a:alpha val="50000"/>
                    </a:srgbClr>
                  </a:outerShdw>
                </a:effectLst>
              </a:defRPr>
            </a:lvl3pPr>
            <a:lvl4pPr marL="0" indent="0" algn="ctr">
              <a:spcBef>
                <a:spcPts val="0"/>
              </a:spcBef>
              <a:buSzTx/>
              <a:buNone/>
              <a:defRPr>
                <a:effectLst>
                  <a:outerShdw blurRad="25400" dist="25400" dir="2700000" rotWithShape="0">
                    <a:srgbClr val="FFFFFF">
                      <a:alpha val="50000"/>
                    </a:srgbClr>
                  </a:outerShdw>
                </a:effectLst>
              </a:defRPr>
            </a:lvl4pPr>
            <a:lvl5pPr marL="0" indent="0" algn="ctr">
              <a:spcBef>
                <a:spcPts val="0"/>
              </a:spcBef>
              <a:buSzTx/>
              <a:buNone/>
              <a:defRPr>
                <a:effectLst>
                  <a:outerShdw blurRad="25400" dist="25400" dir="2700000" rotWithShape="0">
                    <a:srgbClr val="FFFFFF">
                      <a:alpha val="50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4" name="Title Text"/>
          <p:cNvSpPr txBox="1">
            <a:spLocks noGrp="1"/>
          </p:cNvSpPr>
          <p:nvPr>
            <p:ph type="title"/>
          </p:nvPr>
        </p:nvSpPr>
        <p:spPr>
          <a:prstGeom prst="rect">
            <a:avLst/>
          </a:prstGeom>
        </p:spPr>
        <p:txBody>
          <a:bodyPr/>
          <a:lstStyle/>
          <a:p>
            <a:r>
              <a:t>Title Text</a:t>
            </a:r>
          </a:p>
        </p:txBody>
      </p:sp>
      <p:sp>
        <p:nvSpPr>
          <p:cNvPr id="65" name="Body Level One…"/>
          <p:cNvSpPr txBox="1">
            <a:spLocks noGrp="1"/>
          </p:cNvSpPr>
          <p:nvPr>
            <p:ph type="body" idx="1"/>
          </p:nvPr>
        </p:nvSpPr>
        <p:spPr>
          <a:xfrm>
            <a:off x="3594100" y="3860800"/>
            <a:ext cx="18288000" cy="82169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3" name="Low angle view of modern buildings under a bright sky"/>
          <p:cNvSpPr>
            <a:spLocks noGrp="1"/>
          </p:cNvSpPr>
          <p:nvPr>
            <p:ph type="pic" sz="half" idx="21"/>
          </p:nvPr>
        </p:nvSpPr>
        <p:spPr>
          <a:xfrm>
            <a:off x="10287756" y="4010104"/>
            <a:ext cx="11949941" cy="7950201"/>
          </a:xfrm>
          <a:prstGeom prst="rect">
            <a:avLst/>
          </a:prstGeom>
          <a:ln w="9525">
            <a:round/>
          </a:ln>
        </p:spPr>
        <p:txBody>
          <a:bodyPr lIns="91439" tIns="45719" rIns="91439" bIns="45719" anchor="t">
            <a:noAutofit/>
          </a:bodyPr>
          <a:lstStyle/>
          <a:p>
            <a:endParaRPr/>
          </a:p>
        </p:txBody>
      </p:sp>
      <p:sp>
        <p:nvSpPr>
          <p:cNvPr id="74" name="Title Text"/>
          <p:cNvSpPr txBox="1">
            <a:spLocks noGrp="1"/>
          </p:cNvSpPr>
          <p:nvPr>
            <p:ph type="title"/>
          </p:nvPr>
        </p:nvSpPr>
        <p:spPr>
          <a:prstGeom prst="rect">
            <a:avLst/>
          </a:prstGeom>
        </p:spPr>
        <p:txBody>
          <a:bodyPr/>
          <a:lstStyle/>
          <a:p>
            <a:r>
              <a:t>Title Text</a:t>
            </a:r>
          </a:p>
        </p:txBody>
      </p:sp>
      <p:sp>
        <p:nvSpPr>
          <p:cNvPr id="75" name="Body Level One…"/>
          <p:cNvSpPr txBox="1">
            <a:spLocks noGrp="1"/>
          </p:cNvSpPr>
          <p:nvPr>
            <p:ph type="body" sz="half" idx="1"/>
          </p:nvPr>
        </p:nvSpPr>
        <p:spPr>
          <a:xfrm>
            <a:off x="3594100" y="3860800"/>
            <a:ext cx="8877300" cy="8216900"/>
          </a:xfrm>
          <a:prstGeom prst="rect">
            <a:avLst/>
          </a:prstGeom>
        </p:spPr>
        <p:txBody>
          <a:bodyPr/>
          <a:lstStyle>
            <a:lvl1pPr marL="622300" indent="-622300">
              <a:spcBef>
                <a:spcPts val="5600"/>
              </a:spcBef>
              <a:buBlip>
                <a:blip r:embed="rId2"/>
              </a:buBlip>
              <a:defRPr sz="4200"/>
            </a:lvl1pPr>
            <a:lvl2pPr marL="1244600" indent="-622300">
              <a:spcBef>
                <a:spcPts val="5600"/>
              </a:spcBef>
              <a:buBlip>
                <a:blip r:embed="rId2"/>
              </a:buBlip>
              <a:defRPr sz="4200"/>
            </a:lvl2pPr>
            <a:lvl3pPr marL="1866900" indent="-622300">
              <a:spcBef>
                <a:spcPts val="5600"/>
              </a:spcBef>
              <a:buBlip>
                <a:blip r:embed="rId2"/>
              </a:buBlip>
              <a:defRPr sz="4200"/>
            </a:lvl3pPr>
            <a:lvl4pPr marL="2489200" indent="-622300">
              <a:spcBef>
                <a:spcPts val="5600"/>
              </a:spcBef>
              <a:buBlip>
                <a:blip r:embed="rId2"/>
              </a:buBlip>
              <a:defRPr sz="4200"/>
            </a:lvl4pPr>
            <a:lvl5pPr marL="3111500" indent="-622300">
              <a:spcBef>
                <a:spcPts val="5600"/>
              </a:spcBef>
              <a:buBlip>
                <a:blip r:embed="rId2"/>
              </a:buBlip>
              <a:defRPr sz="42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8" name="Low angle view of modern buildings under a bright sky"/>
          <p:cNvSpPr>
            <a:spLocks noGrp="1"/>
          </p:cNvSpPr>
          <p:nvPr>
            <p:ph type="pic" idx="21"/>
          </p:nvPr>
        </p:nvSpPr>
        <p:spPr>
          <a:xfrm>
            <a:off x="-165100" y="-647700"/>
            <a:ext cx="24644363" cy="16395700"/>
          </a:xfrm>
          <a:prstGeom prst="rect">
            <a:avLst/>
          </a:prstGeom>
        </p:spPr>
        <p:txBody>
          <a:bodyPr lIns="91439" tIns="45719" rIns="91439" bIns="45719" anchor="t">
            <a:noAutofit/>
          </a:bodyPr>
          <a:lstStyle/>
          <a:p>
            <a:endParaRP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3581400" y="2349500"/>
            <a:ext cx="18288000" cy="9017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7"/>
              </a:buBlip>
            </a:lvl1pPr>
            <a:lvl2pPr>
              <a:buBlip>
                <a:blip r:embed="rId7"/>
              </a:buBlip>
            </a:lvl2pPr>
            <a:lvl3pPr>
              <a:buBlip>
                <a:blip r:embed="rId7"/>
              </a:buBlip>
            </a:lvl3pPr>
            <a:lvl4pPr>
              <a:buBlip>
                <a:blip r:embed="rId7"/>
              </a:buBlip>
            </a:lvl4pPr>
            <a:lvl5pPr>
              <a:buBlip>
                <a:blip r:embed="rId7"/>
              </a:buBlip>
            </a:lvl5pPr>
          </a:lstStyle>
          <a:p>
            <a:r>
              <a:t>Body Level One</a:t>
            </a:r>
          </a:p>
          <a:p>
            <a:pPr lvl="1"/>
            <a:r>
              <a:t>Body Level Two</a:t>
            </a:r>
          </a:p>
          <a:p>
            <a:pPr lvl="2"/>
            <a:r>
              <a:t>Body Level Three</a:t>
            </a:r>
          </a:p>
          <a:p>
            <a:pPr lvl="3"/>
            <a:r>
              <a:t>Body Level Four</a:t>
            </a:r>
          </a:p>
          <a:p>
            <a:pPr lvl="4"/>
            <a:r>
              <a:t>Body Level Five</a:t>
            </a:r>
          </a:p>
        </p:txBody>
      </p:sp>
      <p:sp>
        <p:nvSpPr>
          <p:cNvPr id="3" name="Slide Number"/>
          <p:cNvSpPr txBox="1">
            <a:spLocks noGrp="1"/>
          </p:cNvSpPr>
          <p:nvPr>
            <p:ph type="sldNum" sz="quarter" idx="2"/>
          </p:nvPr>
        </p:nvSpPr>
        <p:spPr>
          <a:xfrm>
            <a:off x="23123893" y="12945743"/>
            <a:ext cx="509728" cy="537214"/>
          </a:xfrm>
          <a:prstGeom prst="rect">
            <a:avLst/>
          </a:prstGeom>
          <a:ln w="12700">
            <a:miter lim="400000"/>
          </a:ln>
        </p:spPr>
        <p:txBody>
          <a:bodyPr wrap="none" lIns="50800" tIns="50800" rIns="50800" bIns="50800" anchor="ctr">
            <a:spAutoFit/>
          </a:bodyPr>
          <a:lstStyle>
            <a:lvl1pPr algn="r">
              <a:spcBef>
                <a:spcPts val="0"/>
              </a:spcBef>
              <a:defRPr sz="2800"/>
            </a:lvl1pPr>
          </a:lstStyle>
          <a:p>
            <a:fld id="{86CB4B4D-7CA3-9044-876B-883B54F8677D}" type="slidenum">
              <a:t>‹#›</a:t>
            </a:fld>
            <a:endParaRPr/>
          </a:p>
        </p:txBody>
      </p:sp>
      <p:sp>
        <p:nvSpPr>
          <p:cNvPr id="4" name="Title Text"/>
          <p:cNvSpPr txBox="1">
            <a:spLocks noGrp="1"/>
          </p:cNvSpPr>
          <p:nvPr>
            <p:ph type="title"/>
          </p:nvPr>
        </p:nvSpPr>
        <p:spPr>
          <a:xfrm>
            <a:off x="3594100" y="215900"/>
            <a:ext cx="18288000" cy="364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Tree>
  </p:cSld>
  <p:clrMap bg1="lt1" tx1="dk1" bg2="lt2" tx2="dk2" accent1="accent1" accent2="accent2" accent3="accent3" accent4="accent4" accent5="accent5" accent6="accent6" hlink="hlink" folHlink="folHlink"/>
  <p:sldLayoutIdLst>
    <p:sldLayoutId id="2147483652" r:id="rId1"/>
    <p:sldLayoutId id="2147483655" r:id="rId2"/>
    <p:sldLayoutId id="2147483656" r:id="rId3"/>
    <p:sldLayoutId id="2147483663" r:id="rId4"/>
  </p:sldLayoutIdLst>
  <p:transition spd="med"/>
  <p:txStyles>
    <p:titleStyle>
      <a:lvl1pPr marL="0" marR="0" indent="0" algn="ctr" defTabSz="647700" rtl="0" latinLnBrk="0">
        <a:lnSpc>
          <a:spcPct val="100000"/>
        </a:lnSpc>
        <a:spcBef>
          <a:spcPts val="0"/>
        </a:spcBef>
        <a:spcAft>
          <a:spcPts val="0"/>
        </a:spcAft>
        <a:buClrTx/>
        <a:buSzTx/>
        <a:buFontTx/>
        <a:buNone/>
        <a:tabLst>
          <a:tab pos="2095500" algn="l"/>
        </a:tabLst>
        <a:defRPr sz="9400" b="0" i="0" u="none" strike="noStrike" cap="none" spc="0" baseline="0">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0" algn="ctr" defTabSz="647700" rtl="0" latinLnBrk="0">
        <a:lnSpc>
          <a:spcPct val="100000"/>
        </a:lnSpc>
        <a:spcBef>
          <a:spcPts val="0"/>
        </a:spcBef>
        <a:spcAft>
          <a:spcPts val="0"/>
        </a:spcAft>
        <a:buClrTx/>
        <a:buSzTx/>
        <a:buFontTx/>
        <a:buNone/>
        <a:tabLst>
          <a:tab pos="2095500" algn="l"/>
        </a:tabLst>
        <a:defRPr sz="9400" b="0" i="0" u="none" strike="noStrike" cap="none" spc="0" baseline="0">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0" algn="ctr" defTabSz="647700" rtl="0" latinLnBrk="0">
        <a:lnSpc>
          <a:spcPct val="100000"/>
        </a:lnSpc>
        <a:spcBef>
          <a:spcPts val="0"/>
        </a:spcBef>
        <a:spcAft>
          <a:spcPts val="0"/>
        </a:spcAft>
        <a:buClrTx/>
        <a:buSzTx/>
        <a:buFontTx/>
        <a:buNone/>
        <a:tabLst>
          <a:tab pos="2095500" algn="l"/>
        </a:tabLst>
        <a:defRPr sz="9400" b="0" i="0" u="none" strike="noStrike" cap="none" spc="0" baseline="0">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0" algn="ctr" defTabSz="647700" rtl="0" latinLnBrk="0">
        <a:lnSpc>
          <a:spcPct val="100000"/>
        </a:lnSpc>
        <a:spcBef>
          <a:spcPts val="0"/>
        </a:spcBef>
        <a:spcAft>
          <a:spcPts val="0"/>
        </a:spcAft>
        <a:buClrTx/>
        <a:buSzTx/>
        <a:buFontTx/>
        <a:buNone/>
        <a:tabLst>
          <a:tab pos="2095500" algn="l"/>
        </a:tabLst>
        <a:defRPr sz="9400" b="0" i="0" u="none" strike="noStrike" cap="none" spc="0" baseline="0">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0" algn="ctr" defTabSz="647700" rtl="0" latinLnBrk="0">
        <a:lnSpc>
          <a:spcPct val="100000"/>
        </a:lnSpc>
        <a:spcBef>
          <a:spcPts val="0"/>
        </a:spcBef>
        <a:spcAft>
          <a:spcPts val="0"/>
        </a:spcAft>
        <a:buClrTx/>
        <a:buSzTx/>
        <a:buFontTx/>
        <a:buNone/>
        <a:tabLst>
          <a:tab pos="2095500" algn="l"/>
        </a:tabLst>
        <a:defRPr sz="9400" b="0" i="0" u="none" strike="noStrike" cap="none" spc="0" baseline="0">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0" algn="ctr" defTabSz="647700" rtl="0" latinLnBrk="0">
        <a:lnSpc>
          <a:spcPct val="100000"/>
        </a:lnSpc>
        <a:spcBef>
          <a:spcPts val="0"/>
        </a:spcBef>
        <a:spcAft>
          <a:spcPts val="0"/>
        </a:spcAft>
        <a:buClrTx/>
        <a:buSzTx/>
        <a:buFontTx/>
        <a:buNone/>
        <a:tabLst>
          <a:tab pos="2095500" algn="l"/>
        </a:tabLst>
        <a:defRPr sz="9400" b="0" i="0" u="none" strike="noStrike" cap="none" spc="0" baseline="0">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0" algn="ctr" defTabSz="647700" rtl="0" latinLnBrk="0">
        <a:lnSpc>
          <a:spcPct val="100000"/>
        </a:lnSpc>
        <a:spcBef>
          <a:spcPts val="0"/>
        </a:spcBef>
        <a:spcAft>
          <a:spcPts val="0"/>
        </a:spcAft>
        <a:buClrTx/>
        <a:buSzTx/>
        <a:buFontTx/>
        <a:buNone/>
        <a:tabLst>
          <a:tab pos="2095500" algn="l"/>
        </a:tabLst>
        <a:defRPr sz="9400" b="0" i="0" u="none" strike="noStrike" cap="none" spc="0" baseline="0">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0" algn="ctr" defTabSz="647700" rtl="0" latinLnBrk="0">
        <a:lnSpc>
          <a:spcPct val="100000"/>
        </a:lnSpc>
        <a:spcBef>
          <a:spcPts val="0"/>
        </a:spcBef>
        <a:spcAft>
          <a:spcPts val="0"/>
        </a:spcAft>
        <a:buClrTx/>
        <a:buSzTx/>
        <a:buFontTx/>
        <a:buNone/>
        <a:tabLst>
          <a:tab pos="2095500" algn="l"/>
        </a:tabLst>
        <a:defRPr sz="9400" b="0" i="0" u="none" strike="noStrike" cap="none" spc="0" baseline="0">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0" algn="ctr" defTabSz="647700" rtl="0" latinLnBrk="0">
        <a:lnSpc>
          <a:spcPct val="100000"/>
        </a:lnSpc>
        <a:spcBef>
          <a:spcPts val="0"/>
        </a:spcBef>
        <a:spcAft>
          <a:spcPts val="0"/>
        </a:spcAft>
        <a:buClrTx/>
        <a:buSzTx/>
        <a:buFontTx/>
        <a:buNone/>
        <a:tabLst>
          <a:tab pos="2095500" algn="l"/>
        </a:tabLst>
        <a:defRPr sz="9400" b="0" i="0" u="none" strike="noStrike" cap="none" spc="0" baseline="0">
          <a:solidFill>
            <a:srgbClr val="363929"/>
          </a:solidFill>
          <a:effectLst>
            <a:outerShdw blurRad="25400" dist="25400" dir="2700000" rotWithShape="0">
              <a:srgbClr val="FFFFFF">
                <a:alpha val="50000"/>
              </a:srgbClr>
            </a:outerShdw>
          </a:effectLst>
          <a:uFillTx/>
          <a:latin typeface="+mn-lt"/>
          <a:ea typeface="+mn-ea"/>
          <a:cs typeface="+mn-cs"/>
          <a:sym typeface="Optima"/>
        </a:defRPr>
      </a:lvl9pPr>
    </p:titleStyle>
    <p:bodyStyle>
      <a:lvl1pPr marL="787399" marR="0" indent="-787399" algn="l" defTabSz="647700" rtl="0" latinLnBrk="0">
        <a:lnSpc>
          <a:spcPct val="100000"/>
        </a:lnSpc>
        <a:spcBef>
          <a:spcPts val="7000"/>
        </a:spcBef>
        <a:spcAft>
          <a:spcPts val="0"/>
        </a:spcAft>
        <a:buClrTx/>
        <a:buSzPct val="35000"/>
        <a:buFontTx/>
        <a:buBlip>
          <a:blip r:embed="rId7"/>
        </a:buBlip>
        <a:tabLst/>
        <a:defRPr sz="5600" b="0" i="0" u="none" strike="noStrike" cap="none" spc="0" baseline="0">
          <a:solidFill>
            <a:srgbClr val="363929"/>
          </a:solidFill>
          <a:uFillTx/>
          <a:latin typeface="+mn-lt"/>
          <a:ea typeface="+mn-ea"/>
          <a:cs typeface="+mn-cs"/>
          <a:sym typeface="Optima"/>
        </a:defRPr>
      </a:lvl1pPr>
      <a:lvl2pPr marL="1574800" marR="0" indent="-787400" algn="l" defTabSz="647700" rtl="0" latinLnBrk="0">
        <a:lnSpc>
          <a:spcPct val="100000"/>
        </a:lnSpc>
        <a:spcBef>
          <a:spcPts val="7000"/>
        </a:spcBef>
        <a:spcAft>
          <a:spcPts val="0"/>
        </a:spcAft>
        <a:buClrTx/>
        <a:buSzPct val="35000"/>
        <a:buFontTx/>
        <a:buBlip>
          <a:blip r:embed="rId7"/>
        </a:buBlip>
        <a:tabLst/>
        <a:defRPr sz="5600" b="0" i="0" u="none" strike="noStrike" cap="none" spc="0" baseline="0">
          <a:solidFill>
            <a:srgbClr val="363929"/>
          </a:solidFill>
          <a:uFillTx/>
          <a:latin typeface="+mn-lt"/>
          <a:ea typeface="+mn-ea"/>
          <a:cs typeface="+mn-cs"/>
          <a:sym typeface="Optima"/>
        </a:defRPr>
      </a:lvl2pPr>
      <a:lvl3pPr marL="2362200" marR="0" indent="-787400" algn="l" defTabSz="647700" rtl="0" latinLnBrk="0">
        <a:lnSpc>
          <a:spcPct val="100000"/>
        </a:lnSpc>
        <a:spcBef>
          <a:spcPts val="7000"/>
        </a:spcBef>
        <a:spcAft>
          <a:spcPts val="0"/>
        </a:spcAft>
        <a:buClrTx/>
        <a:buSzPct val="35000"/>
        <a:buFontTx/>
        <a:buBlip>
          <a:blip r:embed="rId7"/>
        </a:buBlip>
        <a:tabLst/>
        <a:defRPr sz="5600" b="0" i="0" u="none" strike="noStrike" cap="none" spc="0" baseline="0">
          <a:solidFill>
            <a:srgbClr val="363929"/>
          </a:solidFill>
          <a:uFillTx/>
          <a:latin typeface="+mn-lt"/>
          <a:ea typeface="+mn-ea"/>
          <a:cs typeface="+mn-cs"/>
          <a:sym typeface="Optima"/>
        </a:defRPr>
      </a:lvl3pPr>
      <a:lvl4pPr marL="3149600" marR="0" indent="-787400" algn="l" defTabSz="647700" rtl="0" latinLnBrk="0">
        <a:lnSpc>
          <a:spcPct val="100000"/>
        </a:lnSpc>
        <a:spcBef>
          <a:spcPts val="7000"/>
        </a:spcBef>
        <a:spcAft>
          <a:spcPts val="0"/>
        </a:spcAft>
        <a:buClrTx/>
        <a:buSzPct val="35000"/>
        <a:buFontTx/>
        <a:buBlip>
          <a:blip r:embed="rId7"/>
        </a:buBlip>
        <a:tabLst/>
        <a:defRPr sz="5600" b="0" i="0" u="none" strike="noStrike" cap="none" spc="0" baseline="0">
          <a:solidFill>
            <a:srgbClr val="363929"/>
          </a:solidFill>
          <a:uFillTx/>
          <a:latin typeface="+mn-lt"/>
          <a:ea typeface="+mn-ea"/>
          <a:cs typeface="+mn-cs"/>
          <a:sym typeface="Optima"/>
        </a:defRPr>
      </a:lvl4pPr>
      <a:lvl5pPr marL="3937000" marR="0" indent="-787400" algn="l" defTabSz="647700" rtl="0" latinLnBrk="0">
        <a:lnSpc>
          <a:spcPct val="100000"/>
        </a:lnSpc>
        <a:spcBef>
          <a:spcPts val="7000"/>
        </a:spcBef>
        <a:spcAft>
          <a:spcPts val="0"/>
        </a:spcAft>
        <a:buClrTx/>
        <a:buSzPct val="35000"/>
        <a:buFontTx/>
        <a:buBlip>
          <a:blip r:embed="rId7"/>
        </a:buBlip>
        <a:tabLst/>
        <a:defRPr sz="5600" b="0" i="0" u="none" strike="noStrike" cap="none" spc="0" baseline="0">
          <a:solidFill>
            <a:srgbClr val="363929"/>
          </a:solidFill>
          <a:uFillTx/>
          <a:latin typeface="+mn-lt"/>
          <a:ea typeface="+mn-ea"/>
          <a:cs typeface="+mn-cs"/>
          <a:sym typeface="Optima"/>
        </a:defRPr>
      </a:lvl5pPr>
      <a:lvl6pPr marL="4724400" marR="0" indent="-787400" algn="l" defTabSz="647700" rtl="0" latinLnBrk="0">
        <a:lnSpc>
          <a:spcPct val="100000"/>
        </a:lnSpc>
        <a:spcBef>
          <a:spcPts val="7000"/>
        </a:spcBef>
        <a:spcAft>
          <a:spcPts val="0"/>
        </a:spcAft>
        <a:buClrTx/>
        <a:buSzPct val="35000"/>
        <a:buFontTx/>
        <a:buBlip>
          <a:blip r:embed="rId7"/>
        </a:buBlip>
        <a:tabLst/>
        <a:defRPr sz="5600" b="0" i="0" u="none" strike="noStrike" cap="none" spc="0" baseline="0">
          <a:solidFill>
            <a:srgbClr val="363929"/>
          </a:solidFill>
          <a:uFillTx/>
          <a:latin typeface="+mn-lt"/>
          <a:ea typeface="+mn-ea"/>
          <a:cs typeface="+mn-cs"/>
          <a:sym typeface="Optima"/>
        </a:defRPr>
      </a:lvl6pPr>
      <a:lvl7pPr marL="5511800" marR="0" indent="-787400" algn="l" defTabSz="647700" rtl="0" latinLnBrk="0">
        <a:lnSpc>
          <a:spcPct val="100000"/>
        </a:lnSpc>
        <a:spcBef>
          <a:spcPts val="7000"/>
        </a:spcBef>
        <a:spcAft>
          <a:spcPts val="0"/>
        </a:spcAft>
        <a:buClrTx/>
        <a:buSzPct val="35000"/>
        <a:buFontTx/>
        <a:buBlip>
          <a:blip r:embed="rId7"/>
        </a:buBlip>
        <a:tabLst/>
        <a:defRPr sz="5600" b="0" i="0" u="none" strike="noStrike" cap="none" spc="0" baseline="0">
          <a:solidFill>
            <a:srgbClr val="363929"/>
          </a:solidFill>
          <a:uFillTx/>
          <a:latin typeface="+mn-lt"/>
          <a:ea typeface="+mn-ea"/>
          <a:cs typeface="+mn-cs"/>
          <a:sym typeface="Optima"/>
        </a:defRPr>
      </a:lvl7pPr>
      <a:lvl8pPr marL="6299200" marR="0" indent="-787400" algn="l" defTabSz="647700" rtl="0" latinLnBrk="0">
        <a:lnSpc>
          <a:spcPct val="100000"/>
        </a:lnSpc>
        <a:spcBef>
          <a:spcPts val="7000"/>
        </a:spcBef>
        <a:spcAft>
          <a:spcPts val="0"/>
        </a:spcAft>
        <a:buClrTx/>
        <a:buSzPct val="35000"/>
        <a:buFontTx/>
        <a:buBlip>
          <a:blip r:embed="rId7"/>
        </a:buBlip>
        <a:tabLst/>
        <a:defRPr sz="5600" b="0" i="0" u="none" strike="noStrike" cap="none" spc="0" baseline="0">
          <a:solidFill>
            <a:srgbClr val="363929"/>
          </a:solidFill>
          <a:uFillTx/>
          <a:latin typeface="+mn-lt"/>
          <a:ea typeface="+mn-ea"/>
          <a:cs typeface="+mn-cs"/>
          <a:sym typeface="Optima"/>
        </a:defRPr>
      </a:lvl8pPr>
      <a:lvl9pPr marL="7086600" marR="0" indent="-787400" algn="l" defTabSz="647700" rtl="0" latinLnBrk="0">
        <a:lnSpc>
          <a:spcPct val="100000"/>
        </a:lnSpc>
        <a:spcBef>
          <a:spcPts val="7000"/>
        </a:spcBef>
        <a:spcAft>
          <a:spcPts val="0"/>
        </a:spcAft>
        <a:buClrTx/>
        <a:buSzPct val="35000"/>
        <a:buFontTx/>
        <a:buBlip>
          <a:blip r:embed="rId7"/>
        </a:buBlip>
        <a:tabLst/>
        <a:defRPr sz="5600" b="0" i="0" u="none" strike="noStrike" cap="none" spc="0" baseline="0">
          <a:solidFill>
            <a:srgbClr val="363929"/>
          </a:solidFill>
          <a:uFillTx/>
          <a:latin typeface="+mn-lt"/>
          <a:ea typeface="+mn-ea"/>
          <a:cs typeface="+mn-cs"/>
          <a:sym typeface="Optima"/>
        </a:defRPr>
      </a:lvl9pPr>
    </p:bodyStyle>
    <p:otherStyle>
      <a:lvl1pPr marL="0" marR="0" indent="0" algn="r" defTabSz="6477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tima"/>
        </a:defRPr>
      </a:lvl1pPr>
      <a:lvl2pPr marL="0" marR="0" indent="228600" algn="r" defTabSz="6477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tima"/>
        </a:defRPr>
      </a:lvl2pPr>
      <a:lvl3pPr marL="0" marR="0" indent="457200" algn="r" defTabSz="6477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tima"/>
        </a:defRPr>
      </a:lvl3pPr>
      <a:lvl4pPr marL="0" marR="0" indent="685800" algn="r" defTabSz="6477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tima"/>
        </a:defRPr>
      </a:lvl4pPr>
      <a:lvl5pPr marL="0" marR="0" indent="914400" algn="r" defTabSz="6477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tima"/>
        </a:defRPr>
      </a:lvl5pPr>
      <a:lvl6pPr marL="0" marR="0" indent="1143000" algn="r" defTabSz="6477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tima"/>
        </a:defRPr>
      </a:lvl6pPr>
      <a:lvl7pPr marL="0" marR="0" indent="1371600" algn="r" defTabSz="6477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tima"/>
        </a:defRPr>
      </a:lvl7pPr>
      <a:lvl8pPr marL="0" marR="0" indent="1600200" algn="r" defTabSz="6477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tima"/>
        </a:defRPr>
      </a:lvl8pPr>
      <a:lvl9pPr marL="0" marR="0" indent="1828800" algn="r" defTabSz="6477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tim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medicare.gov/coverage/home-health-services"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everemecfs.com/post/you-need-a-caregiver" TargetMode="External"/><Relationship Id="rId3" Type="http://schemas.openxmlformats.org/officeDocument/2006/relationships/image" Target="../media/image16.png"/><Relationship Id="rId7" Type="http://schemas.openxmlformats.org/officeDocument/2006/relationships/hyperlink" Target="http://severemecfs.com/post/gurney-guid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everemecfs.com" TargetMode="External"/><Relationship Id="rId5" Type="http://schemas.openxmlformats.org/officeDocument/2006/relationships/hyperlink" Target="http://galenwarden.com" TargetMode="External"/><Relationship Id="rId10" Type="http://schemas.openxmlformats.org/officeDocument/2006/relationships/hyperlink" Target="http://instagram.com/severemecfs" TargetMode="External"/><Relationship Id="rId4" Type="http://schemas.openxmlformats.org/officeDocument/2006/relationships/image" Target="../media/image3.png"/><Relationship Id="rId9" Type="http://schemas.openxmlformats.org/officeDocument/2006/relationships/hyperlink" Target="http://tiktok.com/@galenward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severemecfs.com/resour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medicare.gov/coverage/ambulance-services"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everemecfs.com/post/gurney-guide"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Screen Shot 2022-03-13 at 3.06.00 PM.png" descr="Screen Shot 2022-03-13 at 3.06.00 PM.pn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3485021" y="1246768"/>
            <a:ext cx="9758358" cy="9830578"/>
          </a:xfrm>
          <a:prstGeom prst="rect">
            <a:avLst/>
          </a:prstGeom>
        </p:spPr>
      </p:pic>
      <p:sp>
        <p:nvSpPr>
          <p:cNvPr id="156" name="How to be a Demanding Diplomat"/>
          <p:cNvSpPr txBox="1">
            <a:spLocks noGrp="1"/>
          </p:cNvSpPr>
          <p:nvPr>
            <p:ph type="title"/>
          </p:nvPr>
        </p:nvSpPr>
        <p:spPr>
          <a:xfrm>
            <a:off x="907470" y="1284914"/>
            <a:ext cx="12651263" cy="5636586"/>
          </a:xfrm>
          <a:prstGeom prst="rect">
            <a:avLst/>
          </a:prstGeom>
        </p:spPr>
        <p:txBody>
          <a:bodyPr/>
          <a:lstStyle>
            <a:lvl1pPr defTabSz="388620">
              <a:tabLst>
                <a:tab pos="1257300" algn="l"/>
              </a:tabLst>
              <a:defRPr sz="12000">
                <a:effectLst>
                  <a:outerShdw blurRad="15240" dist="15240" dir="2700000" rotWithShape="0">
                    <a:srgbClr val="FFFFFF">
                      <a:alpha val="50000"/>
                    </a:srgbClr>
                  </a:outerShdw>
                </a:effectLst>
              </a:defRPr>
            </a:lvl1pPr>
          </a:lstStyle>
          <a:p>
            <a:r>
              <a:t>How to be a Demanding Diplomat</a:t>
            </a:r>
          </a:p>
        </p:txBody>
      </p:sp>
      <p:sp>
        <p:nvSpPr>
          <p:cNvPr id="157" name="Fighting for the best available…"/>
          <p:cNvSpPr txBox="1">
            <a:spLocks noGrp="1"/>
          </p:cNvSpPr>
          <p:nvPr>
            <p:ph type="body" sz="quarter" idx="1"/>
          </p:nvPr>
        </p:nvSpPr>
        <p:spPr>
          <a:xfrm>
            <a:off x="788638" y="7448339"/>
            <a:ext cx="12651263" cy="2538174"/>
          </a:xfrm>
          <a:prstGeom prst="rect">
            <a:avLst/>
          </a:prstGeom>
        </p:spPr>
        <p:txBody>
          <a:bodyPr/>
          <a:lstStyle/>
          <a:p>
            <a:pPr>
              <a:defRPr sz="6100"/>
            </a:pPr>
            <a:r>
              <a:t>Fighting for the best available </a:t>
            </a:r>
          </a:p>
          <a:p>
            <a:pPr>
              <a:defRPr sz="6100"/>
            </a:pPr>
            <a:r>
              <a:t>care in an unaware system</a:t>
            </a:r>
          </a:p>
        </p:txBody>
      </p:sp>
      <p:sp>
        <p:nvSpPr>
          <p:cNvPr id="158" name="Galen Warden • January 18, 2024"/>
          <p:cNvSpPr txBox="1"/>
          <p:nvPr/>
        </p:nvSpPr>
        <p:spPr>
          <a:xfrm>
            <a:off x="1841697" y="12116217"/>
            <a:ext cx="11196976"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stStyle>
          <a:p>
            <a:r>
              <a:rPr dirty="0"/>
              <a:t>Galen Warden • </a:t>
            </a:r>
            <a:r>
              <a:rPr lang="en-US" dirty="0"/>
              <a:t>February</a:t>
            </a:r>
            <a:r>
              <a:rPr dirty="0"/>
              <a:t> </a:t>
            </a:r>
            <a:r>
              <a:rPr lang="en-US" dirty="0"/>
              <a:t>9</a:t>
            </a:r>
            <a:r>
              <a:rPr dirty="0"/>
              <a:t>, 2024</a:t>
            </a:r>
          </a:p>
        </p:txBody>
      </p:sp>
      <p:sp>
        <p:nvSpPr>
          <p:cNvPr id="159" name="Slide Numbe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7D498-B6FB-023F-2C1D-FE624821822B}"/>
            </a:ext>
          </a:extLst>
        </p:cNvPr>
        <p:cNvGrpSpPr/>
        <p:nvPr/>
      </p:nvGrpSpPr>
      <p:grpSpPr>
        <a:xfrm>
          <a:off x="0" y="0"/>
          <a:ext cx="0" cy="0"/>
          <a:chOff x="0" y="0"/>
          <a:chExt cx="0" cy="0"/>
        </a:xfrm>
      </p:grpSpPr>
      <p:sp>
        <p:nvSpPr>
          <p:cNvPr id="212" name="Accommodations at Appointments">
            <a:extLst>
              <a:ext uri="{FF2B5EF4-FFF2-40B4-BE49-F238E27FC236}">
                <a16:creationId xmlns:a16="http://schemas.microsoft.com/office/drawing/2014/main" id="{91A459AA-576D-E1E5-715E-A158FE60F3C5}"/>
              </a:ext>
            </a:extLst>
          </p:cNvPr>
          <p:cNvSpPr txBox="1">
            <a:spLocks noGrp="1"/>
          </p:cNvSpPr>
          <p:nvPr>
            <p:ph type="title"/>
          </p:nvPr>
        </p:nvSpPr>
        <p:spPr>
          <a:prstGeom prst="rect">
            <a:avLst/>
          </a:prstGeom>
        </p:spPr>
        <p:txBody>
          <a:bodyPr/>
          <a:lstStyle/>
          <a:p>
            <a:r>
              <a:rPr lang="en-US" dirty="0"/>
              <a:t>For Doctors who Don’t Know</a:t>
            </a:r>
            <a:endParaRPr dirty="0"/>
          </a:p>
        </p:txBody>
      </p:sp>
      <p:sp>
        <p:nvSpPr>
          <p:cNvPr id="213" name="How to speak about severe ME…">
            <a:extLst>
              <a:ext uri="{FF2B5EF4-FFF2-40B4-BE49-F238E27FC236}">
                <a16:creationId xmlns:a16="http://schemas.microsoft.com/office/drawing/2014/main" id="{8D605D2C-9CAC-8D90-08F3-CF2A4140F0C8}"/>
              </a:ext>
            </a:extLst>
          </p:cNvPr>
          <p:cNvSpPr txBox="1">
            <a:spLocks noGrp="1"/>
          </p:cNvSpPr>
          <p:nvPr>
            <p:ph type="body" sz="half" idx="1"/>
          </p:nvPr>
        </p:nvSpPr>
        <p:spPr>
          <a:xfrm>
            <a:off x="2836985" y="2766647"/>
            <a:ext cx="19045115" cy="10179096"/>
          </a:xfrm>
          <a:prstGeom prst="rect">
            <a:avLst/>
          </a:prstGeom>
        </p:spPr>
        <p:txBody>
          <a:bodyPr>
            <a:normAutofit/>
          </a:bodyPr>
          <a:lstStyle/>
          <a:p>
            <a:pPr marL="622299" indent="-622299">
              <a:defRPr sz="5000"/>
            </a:pPr>
            <a:r>
              <a:rPr lang="en-US" dirty="0"/>
              <a:t>In 1969 the WHO classified </a:t>
            </a:r>
            <a:r>
              <a:rPr lang="en-US" dirty="0" err="1"/>
              <a:t>Myalgic</a:t>
            </a:r>
            <a:r>
              <a:rPr lang="en-US" dirty="0"/>
              <a:t> Encephalomyelitis as a post-infectious </a:t>
            </a:r>
            <a:r>
              <a:rPr lang="en-US" b="1" dirty="0"/>
              <a:t>neurological disease.</a:t>
            </a:r>
            <a:endParaRPr b="1" dirty="0"/>
          </a:p>
          <a:p>
            <a:pPr marL="622299" indent="-622299">
              <a:buBlip>
                <a:blip r:embed="rId3"/>
              </a:buBlip>
              <a:defRPr sz="5000"/>
            </a:pPr>
            <a:r>
              <a:rPr lang="en-US" dirty="0"/>
              <a:t>Chronic Fatigue Syndrome (CFS) is an unfortunate </a:t>
            </a:r>
            <a:r>
              <a:rPr lang="en-US" i="1" dirty="0"/>
              <a:t>nickname</a:t>
            </a:r>
            <a:r>
              <a:rPr lang="en-US" dirty="0"/>
              <a:t> from 1989 which stuck. ME/CFS is used to make sure it’s recognized.</a:t>
            </a:r>
          </a:p>
          <a:p>
            <a:pPr marL="622299" indent="-622299">
              <a:defRPr sz="5000"/>
            </a:pPr>
            <a:r>
              <a:rPr lang="en-US" dirty="0"/>
              <a:t>Diagnostic code is </a:t>
            </a:r>
            <a:r>
              <a:rPr lang="en-US" b="1" dirty="0"/>
              <a:t>G93.32</a:t>
            </a:r>
            <a:r>
              <a:rPr lang="en-US" dirty="0"/>
              <a:t>.</a:t>
            </a:r>
            <a:r>
              <a:rPr lang="en-US" b="1" dirty="0"/>
              <a:t> </a:t>
            </a:r>
            <a:r>
              <a:rPr lang="en-US" dirty="0"/>
              <a:t>According to the CDC, 90% are not diagnosed. Medical education is lacking, but that is changing because millions are becoming disabled from Covid post-infectious ME, or Long Covid. (my son has Long Mono)</a:t>
            </a:r>
          </a:p>
          <a:p>
            <a:pPr marL="622299" indent="-622299">
              <a:buBlip>
                <a:blip r:embed="rId3"/>
              </a:buBlip>
              <a:defRPr sz="5000"/>
            </a:pPr>
            <a:r>
              <a:rPr lang="en-US" dirty="0"/>
              <a:t>Send interested doctors to: </a:t>
            </a:r>
            <a:r>
              <a:rPr lang="en-US" b="1" dirty="0" err="1">
                <a:solidFill>
                  <a:srgbClr val="0070C0"/>
                </a:solidFill>
              </a:rPr>
              <a:t>www.cdc.gov</a:t>
            </a:r>
            <a:r>
              <a:rPr lang="en-US" b="1" dirty="0">
                <a:solidFill>
                  <a:srgbClr val="0070C0"/>
                </a:solidFill>
              </a:rPr>
              <a:t>/me-</a:t>
            </a:r>
            <a:r>
              <a:rPr lang="en-US" b="1" dirty="0" err="1">
                <a:solidFill>
                  <a:srgbClr val="0070C0"/>
                </a:solidFill>
              </a:rPr>
              <a:t>cfs</a:t>
            </a:r>
            <a:r>
              <a:rPr lang="en-US" b="1" dirty="0">
                <a:solidFill>
                  <a:srgbClr val="0070C0"/>
                </a:solidFill>
              </a:rPr>
              <a:t>/</a:t>
            </a:r>
            <a:endParaRPr b="1" dirty="0">
              <a:solidFill>
                <a:srgbClr val="0070C0"/>
              </a:solidFill>
            </a:endParaRPr>
          </a:p>
        </p:txBody>
      </p:sp>
      <p:sp>
        <p:nvSpPr>
          <p:cNvPr id="214" name="Slide Number">
            <a:extLst>
              <a:ext uri="{FF2B5EF4-FFF2-40B4-BE49-F238E27FC236}">
                <a16:creationId xmlns:a16="http://schemas.microsoft.com/office/drawing/2014/main" id="{E754E2D9-2366-0DCB-EFF1-4D02EA60B8E0}"/>
              </a:ext>
            </a:extLst>
          </p:cNvP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Tree>
    <p:extLst>
      <p:ext uri="{BB962C8B-B14F-4D97-AF65-F5344CB8AC3E}">
        <p14:creationId xmlns:p14="http://schemas.microsoft.com/office/powerpoint/2010/main" val="210769545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ErinWithJames4-23-23.png" descr="ErinWithJames4-23-23.pn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5195476" y="3797300"/>
            <a:ext cx="7346146" cy="8331201"/>
          </a:xfrm>
          <a:prstGeom prst="rect">
            <a:avLst/>
          </a:prstGeom>
          <a:effectLst>
            <a:outerShdw blurRad="152400" dist="25400" dir="3600000" rotWithShape="0">
              <a:srgbClr val="000000">
                <a:alpha val="70000"/>
              </a:srgbClr>
            </a:outerShdw>
          </a:effectLst>
        </p:spPr>
      </p:pic>
      <p:sp>
        <p:nvSpPr>
          <p:cNvPr id="219" name="Caregiver Support"/>
          <p:cNvSpPr txBox="1">
            <a:spLocks noGrp="1"/>
          </p:cNvSpPr>
          <p:nvPr>
            <p:ph type="title"/>
          </p:nvPr>
        </p:nvSpPr>
        <p:spPr>
          <a:prstGeom prst="rect">
            <a:avLst/>
          </a:prstGeom>
        </p:spPr>
        <p:txBody>
          <a:bodyPr/>
          <a:lstStyle/>
          <a:p>
            <a:r>
              <a:t>Caregiver Support</a:t>
            </a:r>
          </a:p>
        </p:txBody>
      </p:sp>
      <p:sp>
        <p:nvSpPr>
          <p:cNvPr id="220" name="Medicaid &amp; Medicare caregivers…"/>
          <p:cNvSpPr txBox="1">
            <a:spLocks noGrp="1"/>
          </p:cNvSpPr>
          <p:nvPr>
            <p:ph type="body" sz="half" idx="1"/>
          </p:nvPr>
        </p:nvSpPr>
        <p:spPr>
          <a:xfrm>
            <a:off x="3480113" y="3497137"/>
            <a:ext cx="10852666" cy="8931526"/>
          </a:xfrm>
          <a:prstGeom prst="rect">
            <a:avLst/>
          </a:prstGeom>
        </p:spPr>
        <p:txBody>
          <a:bodyPr/>
          <a:lstStyle/>
          <a:p>
            <a:pPr marL="572515" indent="-572515" defTabSz="595884">
              <a:spcBef>
                <a:spcPts val="5100"/>
              </a:spcBef>
              <a:buBlip>
                <a:blip r:embed="rId4"/>
              </a:buBlip>
              <a:defRPr sz="5152"/>
            </a:pPr>
            <a:r>
              <a:t>Medicaid &amp; Medicare caregivers</a:t>
            </a:r>
          </a:p>
          <a:p>
            <a:pPr marL="572515" indent="-572515" defTabSz="595884">
              <a:spcBef>
                <a:spcPts val="5100"/>
              </a:spcBef>
              <a:buBlip>
                <a:blip r:embed="rId4"/>
              </a:buBlip>
              <a:defRPr sz="5152">
                <a:solidFill>
                  <a:srgbClr val="0096FF"/>
                </a:solidFill>
              </a:defRPr>
            </a:pPr>
            <a:r>
              <a:rPr u="sng">
                <a:hlinkClick r:id="rId5"/>
              </a:rPr>
              <a:t>medicare.gov/coverage/home-health-services</a:t>
            </a:r>
            <a:r>
              <a:t> </a:t>
            </a:r>
          </a:p>
          <a:p>
            <a:pPr marL="572515" indent="-572515" defTabSz="595884">
              <a:spcBef>
                <a:spcPts val="5100"/>
              </a:spcBef>
              <a:buBlip>
                <a:blip r:embed="rId4"/>
              </a:buBlip>
              <a:defRPr sz="5152"/>
            </a:pPr>
            <a:r>
              <a:t>Private resources - care.com</a:t>
            </a:r>
          </a:p>
          <a:p>
            <a:pPr marL="572515" indent="-572515" defTabSz="595884">
              <a:spcBef>
                <a:spcPts val="5100"/>
              </a:spcBef>
              <a:buBlip>
                <a:blip r:embed="rId4"/>
              </a:buBlip>
              <a:defRPr sz="5152"/>
            </a:pPr>
            <a:r>
              <a:t>Interview process</a:t>
            </a:r>
          </a:p>
          <a:p>
            <a:pPr marL="572515" indent="-572515" defTabSz="595884">
              <a:spcBef>
                <a:spcPts val="5100"/>
              </a:spcBef>
              <a:buBlip>
                <a:blip r:embed="rId4"/>
              </a:buBlip>
              <a:defRPr sz="5152"/>
            </a:pPr>
            <a:r>
              <a:t>Training materials - instructions</a:t>
            </a:r>
          </a:p>
          <a:p>
            <a:pPr marL="572515" indent="-572515" defTabSz="595884">
              <a:spcBef>
                <a:spcPts val="5100"/>
              </a:spcBef>
              <a:buBlip>
                <a:blip r:embed="rId4"/>
              </a:buBlip>
              <a:defRPr sz="5152"/>
            </a:pPr>
            <a:r>
              <a:t>Tasks and tracking - notebook</a:t>
            </a:r>
          </a:p>
        </p:txBody>
      </p:sp>
      <p:sp>
        <p:nvSpPr>
          <p:cNvPr id="2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LindaHamiltonT2.png" descr="LindaHamiltonT2.png"/>
          <p:cNvPicPr>
            <a:picLocks noGrp="1" noChangeAspect="1"/>
          </p:cNvPicPr>
          <p:nvPr>
            <p:ph type="pic" idx="21"/>
          </p:nvPr>
        </p:nvPicPr>
        <p:blipFill>
          <a:blip r:embed="rId3"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sp>
        <p:nvSpPr>
          <p:cNvPr id="226" name="Text"/>
          <p:cNvSpPr txBox="1"/>
          <p:nvPr/>
        </p:nvSpPr>
        <p:spPr>
          <a:xfrm>
            <a:off x="11645239" y="6517637"/>
            <a:ext cx="1347522" cy="934726"/>
          </a:xfrm>
          <a:prstGeom prst="rect">
            <a:avLst/>
          </a:prstGeom>
          <a:ln w="12700">
            <a:miter lim="400000"/>
          </a:ln>
        </p:spPr>
        <p:txBody>
          <a:bodyPr wrap="none" lIns="50800" tIns="50800" rIns="50800" bIns="50800" anchor="ctr">
            <a:spAutoFit/>
          </a:bodyPr>
          <a:lstStyle/>
          <a:p>
            <a:endParaRPr/>
          </a:p>
        </p:txBody>
      </p:sp>
      <p:sp>
        <p:nvSpPr>
          <p:cNvPr id="227" name="Be the mother they need."/>
          <p:cNvSpPr txBox="1"/>
          <p:nvPr/>
        </p:nvSpPr>
        <p:spPr>
          <a:xfrm>
            <a:off x="187793" y="10535916"/>
            <a:ext cx="24008414" cy="1432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8800">
                <a:solidFill>
                  <a:srgbClr val="FFFFFF"/>
                </a:solidFill>
              </a:defRPr>
            </a:lvl1pPr>
          </a:lstStyle>
          <a:p>
            <a:r>
              <a:t>Be the mother they need.</a:t>
            </a:r>
          </a:p>
        </p:txBody>
      </p:sp>
      <p:sp>
        <p:nvSpPr>
          <p:cNvPr id="22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6-Sibs-James-Wheelchair-9-30-2019-2.jpg" descr="6-Sibs-James-Wheelchair-9-30-2019-2.jpg"/>
          <p:cNvPicPr>
            <a:picLocks noGrp="1"/>
          </p:cNvPicPr>
          <p:nvPr>
            <p:ph type="pic" idx="21"/>
          </p:nvPr>
        </p:nvPicPr>
        <p:blipFill>
          <a:blip r:embed="rId3"/>
          <a:stretch>
            <a:fillRect/>
          </a:stretch>
        </p:blipFill>
        <p:spPr>
          <a:xfrm>
            <a:off x="15802480" y="3047329"/>
            <a:ext cx="7051803" cy="9831142"/>
          </a:xfrm>
          <a:prstGeom prst="rect">
            <a:avLst/>
          </a:prstGeom>
          <a:effectLst>
            <a:outerShdw blurRad="152400" dist="25400" dir="3600000" rotWithShape="0">
              <a:srgbClr val="000000">
                <a:alpha val="70000"/>
              </a:srgbClr>
            </a:outerShdw>
          </a:effectLst>
        </p:spPr>
      </p:pic>
      <p:sp>
        <p:nvSpPr>
          <p:cNvPr id="233" name="More Information"/>
          <p:cNvSpPr txBox="1">
            <a:spLocks noGrp="1"/>
          </p:cNvSpPr>
          <p:nvPr>
            <p:ph type="title"/>
          </p:nvPr>
        </p:nvSpPr>
        <p:spPr>
          <a:prstGeom prst="rect">
            <a:avLst/>
          </a:prstGeom>
        </p:spPr>
        <p:txBody>
          <a:bodyPr/>
          <a:lstStyle/>
          <a:p>
            <a:r>
              <a:t>More Information</a:t>
            </a:r>
          </a:p>
        </p:txBody>
      </p:sp>
      <p:sp>
        <p:nvSpPr>
          <p:cNvPr id="234" name="galenwarden.com or severemecfs.com…"/>
          <p:cNvSpPr txBox="1">
            <a:spLocks noGrp="1"/>
          </p:cNvSpPr>
          <p:nvPr>
            <p:ph type="body" sz="half" idx="1"/>
          </p:nvPr>
        </p:nvSpPr>
        <p:spPr>
          <a:xfrm>
            <a:off x="2599431" y="4367734"/>
            <a:ext cx="12576266" cy="6683800"/>
          </a:xfrm>
          <a:prstGeom prst="rect">
            <a:avLst/>
          </a:prstGeom>
        </p:spPr>
        <p:txBody>
          <a:bodyPr>
            <a:normAutofit fontScale="92500"/>
          </a:bodyPr>
          <a:lstStyle/>
          <a:p>
            <a:pPr marL="553846" indent="-553846" defTabSz="576452">
              <a:spcBef>
                <a:spcPts val="4900"/>
              </a:spcBef>
              <a:buBlip>
                <a:blip r:embed="rId4"/>
              </a:buBlip>
              <a:defRPr sz="4984"/>
            </a:pPr>
            <a:r>
              <a:rPr u="sng">
                <a:solidFill>
                  <a:srgbClr val="0096FF"/>
                </a:solidFill>
                <a:hlinkClick r:id="rId5"/>
              </a:rPr>
              <a:t>galenwarden.com</a:t>
            </a:r>
            <a:r>
              <a:rPr>
                <a:solidFill>
                  <a:srgbClr val="0096FF"/>
                </a:solidFill>
              </a:rPr>
              <a:t> </a:t>
            </a:r>
            <a:r>
              <a:rPr>
                <a:solidFill>
                  <a:srgbClr val="000000"/>
                </a:solidFill>
              </a:rPr>
              <a:t>or</a:t>
            </a:r>
            <a:r>
              <a:rPr>
                <a:solidFill>
                  <a:srgbClr val="0096FF"/>
                </a:solidFill>
              </a:rPr>
              <a:t> </a:t>
            </a:r>
            <a:r>
              <a:rPr u="sng">
                <a:solidFill>
                  <a:srgbClr val="0096FF"/>
                </a:solidFill>
                <a:hlinkClick r:id="rId6"/>
              </a:rPr>
              <a:t>severemecfs.com</a:t>
            </a:r>
            <a:endParaRPr>
              <a:solidFill>
                <a:srgbClr val="0096FF"/>
              </a:solidFill>
            </a:endParaRPr>
          </a:p>
          <a:p>
            <a:pPr marL="553846" indent="-553846" defTabSz="576452">
              <a:spcBef>
                <a:spcPts val="4900"/>
              </a:spcBef>
              <a:buBlip>
                <a:blip r:embed="rId4"/>
              </a:buBlip>
              <a:defRPr sz="4984">
                <a:solidFill>
                  <a:srgbClr val="0096FF"/>
                </a:solidFill>
              </a:defRPr>
            </a:pPr>
            <a:r>
              <a:rPr u="sng">
                <a:hlinkClick r:id="rId7"/>
              </a:rPr>
              <a:t>severemecfs.com/post/gurney-guide</a:t>
            </a:r>
          </a:p>
          <a:p>
            <a:pPr marL="553846" indent="-553846" defTabSz="576452">
              <a:spcBef>
                <a:spcPts val="4900"/>
              </a:spcBef>
              <a:buBlip>
                <a:blip r:embed="rId4"/>
              </a:buBlip>
              <a:defRPr sz="4984">
                <a:solidFill>
                  <a:srgbClr val="0096FF"/>
                </a:solidFill>
              </a:defRPr>
            </a:pPr>
            <a:r>
              <a:rPr u="sng">
                <a:hlinkClick r:id="rId8"/>
              </a:rPr>
              <a:t>severemecfs.com/post/you-need-a-caregiver</a:t>
            </a:r>
          </a:p>
          <a:p>
            <a:pPr marL="553846" indent="-553846" defTabSz="576452">
              <a:spcBef>
                <a:spcPts val="4900"/>
              </a:spcBef>
              <a:buBlip>
                <a:blip r:embed="rId4"/>
              </a:buBlip>
              <a:defRPr sz="4984">
                <a:solidFill>
                  <a:srgbClr val="0096FF"/>
                </a:solidFill>
              </a:defRPr>
            </a:pPr>
            <a:r>
              <a:rPr u="sng">
                <a:hlinkClick r:id="rId9"/>
              </a:rPr>
              <a:t>tiktok.com/@galenwarden</a:t>
            </a:r>
          </a:p>
          <a:p>
            <a:pPr marL="553846" indent="-553846" defTabSz="576452">
              <a:spcBef>
                <a:spcPts val="4900"/>
              </a:spcBef>
              <a:buBlip>
                <a:blip r:embed="rId4"/>
              </a:buBlip>
              <a:defRPr sz="4984">
                <a:solidFill>
                  <a:srgbClr val="0096FF"/>
                </a:solidFill>
              </a:defRPr>
            </a:pPr>
            <a:r>
              <a:rPr u="sng">
                <a:hlinkClick r:id="rId10"/>
              </a:rPr>
              <a:t>instagram.com/severemecfs</a:t>
            </a:r>
          </a:p>
        </p:txBody>
      </p:sp>
      <p:sp>
        <p:nvSpPr>
          <p:cNvPr id="23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Agenda"/>
          <p:cNvSpPr txBox="1">
            <a:spLocks noGrp="1"/>
          </p:cNvSpPr>
          <p:nvPr>
            <p:ph type="title"/>
          </p:nvPr>
        </p:nvSpPr>
        <p:spPr>
          <a:prstGeom prst="rect">
            <a:avLst/>
          </a:prstGeom>
        </p:spPr>
        <p:txBody>
          <a:bodyPr/>
          <a:lstStyle/>
          <a:p>
            <a:r>
              <a:t>Agenda</a:t>
            </a:r>
          </a:p>
        </p:txBody>
      </p:sp>
      <p:sp>
        <p:nvSpPr>
          <p:cNvPr id="164" name="Importance of logistics for severe ME…"/>
          <p:cNvSpPr txBox="1">
            <a:spLocks noGrp="1"/>
          </p:cNvSpPr>
          <p:nvPr>
            <p:ph type="body" sz="half" idx="1"/>
          </p:nvPr>
        </p:nvSpPr>
        <p:spPr>
          <a:xfrm>
            <a:off x="3478809" y="3463947"/>
            <a:ext cx="12750137" cy="8509842"/>
          </a:xfrm>
          <a:prstGeom prst="rect">
            <a:avLst/>
          </a:prstGeom>
        </p:spPr>
        <p:txBody>
          <a:bodyPr/>
          <a:lstStyle/>
          <a:p>
            <a:pPr marL="692911" indent="-692911" defTabSz="569976">
              <a:spcBef>
                <a:spcPts val="6100"/>
              </a:spcBef>
              <a:buBlip>
                <a:blip r:embed="rId3"/>
              </a:buBlip>
              <a:defRPr sz="4928"/>
            </a:pPr>
            <a:r>
              <a:t>Importance of logistics for severe ME</a:t>
            </a:r>
          </a:p>
          <a:p>
            <a:pPr marL="692911" indent="-692911" defTabSz="569976">
              <a:spcBef>
                <a:spcPts val="6100"/>
              </a:spcBef>
              <a:buBlip>
                <a:blip r:embed="rId3"/>
              </a:buBlip>
              <a:defRPr sz="4928"/>
            </a:pPr>
            <a:r>
              <a:t>Medical Power of Attorney</a:t>
            </a:r>
          </a:p>
          <a:p>
            <a:pPr marL="692911" indent="-692911" defTabSz="569976">
              <a:spcBef>
                <a:spcPts val="6100"/>
              </a:spcBef>
              <a:buBlip>
                <a:blip r:embed="rId3"/>
              </a:buBlip>
              <a:defRPr sz="4928"/>
            </a:pPr>
            <a:r>
              <a:t>Disability</a:t>
            </a:r>
          </a:p>
          <a:p>
            <a:pPr marL="692911" indent="-692911" defTabSz="569976">
              <a:spcBef>
                <a:spcPts val="6100"/>
              </a:spcBef>
              <a:buBlip>
                <a:blip r:embed="rId3"/>
              </a:buBlip>
              <a:defRPr sz="4928"/>
            </a:pPr>
            <a:r>
              <a:t>Transportation</a:t>
            </a:r>
          </a:p>
          <a:p>
            <a:pPr marL="692911" indent="-692911" defTabSz="569976">
              <a:spcBef>
                <a:spcPts val="6100"/>
              </a:spcBef>
              <a:buBlip>
                <a:blip r:embed="rId3"/>
              </a:buBlip>
              <a:defRPr sz="4928"/>
            </a:pPr>
            <a:r>
              <a:t>Accommodations at medical appointments</a:t>
            </a:r>
          </a:p>
          <a:p>
            <a:pPr marL="692911" indent="-692911" defTabSz="569976">
              <a:spcBef>
                <a:spcPts val="6100"/>
              </a:spcBef>
              <a:buBlip>
                <a:blip r:embed="rId3"/>
              </a:buBlip>
              <a:defRPr sz="4928"/>
            </a:pPr>
            <a:r>
              <a:t>Caregiver support</a:t>
            </a:r>
          </a:p>
        </p:txBody>
      </p:sp>
      <p:sp>
        <p:nvSpPr>
          <p:cNvPr id="165" name="Slide Numbe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pic>
        <p:nvPicPr>
          <p:cNvPr id="166" name="JamesAndMom2022byRichardBurkhart.jpeg" descr="JamesAndMom2022byRichardBurkhart.jpeg"/>
          <p:cNvPicPr>
            <a:picLocks/>
          </p:cNvPicPr>
          <p:nvPr/>
        </p:nvPicPr>
        <p:blipFill>
          <a:blip r:embed="rId4" cstate="email">
            <a:extLst>
              <a:ext uri="{28A0092B-C50C-407E-A947-70E740481C1C}">
                <a14:useLocalDpi xmlns:a14="http://schemas.microsoft.com/office/drawing/2010/main"/>
              </a:ext>
            </a:extLst>
          </a:blip>
          <a:stretch>
            <a:fillRect/>
          </a:stretch>
        </p:blipFill>
        <p:spPr>
          <a:xfrm>
            <a:off x="16683286" y="3622869"/>
            <a:ext cx="6342367" cy="6009099"/>
          </a:xfrm>
          <a:prstGeom prst="rect">
            <a:avLst/>
          </a:prstGeom>
          <a:effectLst>
            <a:outerShdw blurRad="152400" dist="25400" dir="3600000" rotWithShape="0">
              <a:srgbClr val="000000">
                <a:alpha val="70000"/>
              </a:srgbClr>
            </a:outerShdw>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WaitingonGurney.jpeg" descr="WaitingonGurney.jpe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4250282" y="3797300"/>
            <a:ext cx="8813801" cy="8331200"/>
          </a:xfrm>
          <a:prstGeom prst="rect">
            <a:avLst/>
          </a:prstGeom>
          <a:effectLst>
            <a:outerShdw blurRad="152400" dist="25400" dir="3600000" rotWithShape="0">
              <a:srgbClr val="000000">
                <a:alpha val="70000"/>
              </a:srgbClr>
            </a:outerShdw>
          </a:effectLst>
        </p:spPr>
      </p:pic>
      <p:sp>
        <p:nvSpPr>
          <p:cNvPr id="171" name="Importance of logistics"/>
          <p:cNvSpPr txBox="1">
            <a:spLocks noGrp="1"/>
          </p:cNvSpPr>
          <p:nvPr>
            <p:ph type="title"/>
          </p:nvPr>
        </p:nvSpPr>
        <p:spPr>
          <a:prstGeom prst="rect">
            <a:avLst/>
          </a:prstGeom>
        </p:spPr>
        <p:txBody>
          <a:bodyPr/>
          <a:lstStyle/>
          <a:p>
            <a:r>
              <a:t>Importance of logistics</a:t>
            </a:r>
          </a:p>
        </p:txBody>
      </p:sp>
      <p:sp>
        <p:nvSpPr>
          <p:cNvPr id="172" name="Every detail matters for severe ME…"/>
          <p:cNvSpPr txBox="1">
            <a:spLocks noGrp="1"/>
          </p:cNvSpPr>
          <p:nvPr>
            <p:ph type="body" sz="half" idx="1"/>
          </p:nvPr>
        </p:nvSpPr>
        <p:spPr>
          <a:xfrm>
            <a:off x="2965698" y="3470147"/>
            <a:ext cx="10869426" cy="8512781"/>
          </a:xfrm>
          <a:prstGeom prst="rect">
            <a:avLst/>
          </a:prstGeom>
        </p:spPr>
        <p:txBody>
          <a:bodyPr/>
          <a:lstStyle/>
          <a:p>
            <a:pPr>
              <a:buBlip>
                <a:blip r:embed="rId4"/>
              </a:buBlip>
            </a:pPr>
            <a:r>
              <a:rPr dirty="0"/>
              <a:t>Every detail matters for severe ME</a:t>
            </a:r>
          </a:p>
          <a:p>
            <a:pPr>
              <a:buBlip>
                <a:blip r:embed="rId4"/>
              </a:buBlip>
            </a:pPr>
            <a:r>
              <a:rPr dirty="0"/>
              <a:t>One misstep can lead to a lower baseline</a:t>
            </a:r>
          </a:p>
          <a:p>
            <a:pPr>
              <a:buBlip>
                <a:blip r:embed="rId4"/>
              </a:buBlip>
            </a:pPr>
            <a:r>
              <a:rPr dirty="0"/>
              <a:t>No one else will understand the risk of ignoring extreme accommodation needs</a:t>
            </a:r>
          </a:p>
          <a:p>
            <a:pPr>
              <a:buBlip>
                <a:blip r:embed="rId4"/>
              </a:buBlip>
            </a:pPr>
            <a:r>
              <a:rPr dirty="0"/>
              <a:t>Be kind and educational, but demanding.</a:t>
            </a:r>
          </a:p>
        </p:txBody>
      </p:sp>
      <p:sp>
        <p:nvSpPr>
          <p:cNvPr id="173" name="Slide Numbe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Health Care Power of Attorney"/>
          <p:cNvSpPr txBox="1">
            <a:spLocks noGrp="1"/>
          </p:cNvSpPr>
          <p:nvPr>
            <p:ph type="title"/>
          </p:nvPr>
        </p:nvSpPr>
        <p:spPr>
          <a:prstGeom prst="rect">
            <a:avLst/>
          </a:prstGeom>
        </p:spPr>
        <p:txBody>
          <a:bodyPr/>
          <a:lstStyle/>
          <a:p>
            <a:r>
              <a:t>Health Care Power of Attorney</a:t>
            </a:r>
          </a:p>
        </p:txBody>
      </p:sp>
      <p:sp>
        <p:nvSpPr>
          <p:cNvPr id="178" name="Not financial…"/>
          <p:cNvSpPr txBox="1">
            <a:spLocks noGrp="1"/>
          </p:cNvSpPr>
          <p:nvPr>
            <p:ph type="body" sz="half" idx="1"/>
          </p:nvPr>
        </p:nvSpPr>
        <p:spPr>
          <a:xfrm>
            <a:off x="2857627" y="3298433"/>
            <a:ext cx="10247712" cy="9328934"/>
          </a:xfrm>
          <a:prstGeom prst="rect">
            <a:avLst/>
          </a:prstGeom>
        </p:spPr>
        <p:txBody>
          <a:bodyPr/>
          <a:lstStyle/>
          <a:p>
            <a:pPr marL="716533" indent="-716533" defTabSz="589406">
              <a:spcBef>
                <a:spcPts val="6300"/>
              </a:spcBef>
              <a:buBlip>
                <a:blip r:embed="rId3"/>
              </a:buBlip>
              <a:defRPr sz="5096"/>
            </a:pPr>
            <a:r>
              <a:t>Not financial</a:t>
            </a:r>
          </a:p>
          <a:p>
            <a:pPr marL="716533" indent="-716533" defTabSz="589406">
              <a:spcBef>
                <a:spcPts val="6300"/>
              </a:spcBef>
              <a:buBlip>
                <a:blip r:embed="rId3"/>
              </a:buBlip>
              <a:defRPr sz="5096"/>
            </a:pPr>
            <a:r>
              <a:t>No lawyer needed</a:t>
            </a:r>
          </a:p>
          <a:p>
            <a:pPr marL="716533" indent="-716533" defTabSz="589406">
              <a:spcBef>
                <a:spcPts val="6300"/>
              </a:spcBef>
              <a:buBlip>
                <a:blip r:embed="rId3"/>
              </a:buBlip>
              <a:defRPr sz="5096"/>
            </a:pPr>
            <a:r>
              <a:t>Necessary for speaking to doctors about, or on behalf of, an adult</a:t>
            </a:r>
          </a:p>
          <a:p>
            <a:pPr marL="716533" indent="-716533" defTabSz="589406">
              <a:spcBef>
                <a:spcPts val="6300"/>
              </a:spcBef>
              <a:buBlip>
                <a:blip r:embed="rId3"/>
              </a:buBlip>
              <a:defRPr sz="5096"/>
            </a:pPr>
            <a:r>
              <a:t>Easy to fill out</a:t>
            </a:r>
          </a:p>
          <a:p>
            <a:pPr marL="716533" indent="-716533" defTabSz="589406">
              <a:spcBef>
                <a:spcPts val="6300"/>
              </a:spcBef>
              <a:buBlip>
                <a:blip r:embed="rId3"/>
              </a:buBlip>
              <a:defRPr sz="5096"/>
            </a:pPr>
            <a:r>
              <a:t>For Utah form, scroll down at:</a:t>
            </a:r>
            <a:r>
              <a:rPr b="1"/>
              <a:t> </a:t>
            </a:r>
            <a:r>
              <a:rPr u="sng">
                <a:solidFill>
                  <a:srgbClr val="0096FF"/>
                </a:solidFill>
                <a:hlinkClick r:id="rId4"/>
              </a:rPr>
              <a:t>www.severemecfs.com/resources</a:t>
            </a:r>
          </a:p>
        </p:txBody>
      </p:sp>
      <p:sp>
        <p:nvSpPr>
          <p:cNvPr id="179" name="Slide Numbe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180" name="Screenshot 2024-01-16 at 10.50.21 PM.png" descr="Screenshot 2024-01-16 at 10.50.21 PM.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4135723" y="3381771"/>
            <a:ext cx="8705896" cy="9162241"/>
          </a:xfrm>
          <a:prstGeom prst="rect">
            <a:avLst/>
          </a:prstGeom>
          <a:ln w="25400">
            <a:solidFill>
              <a:srgbClr val="000000"/>
            </a:solidFill>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Disability"/>
          <p:cNvSpPr txBox="1">
            <a:spLocks noGrp="1"/>
          </p:cNvSpPr>
          <p:nvPr>
            <p:ph type="title"/>
          </p:nvPr>
        </p:nvSpPr>
        <p:spPr>
          <a:prstGeom prst="rect">
            <a:avLst/>
          </a:prstGeom>
        </p:spPr>
        <p:txBody>
          <a:bodyPr/>
          <a:lstStyle/>
          <a:p>
            <a:r>
              <a:t>Disability</a:t>
            </a:r>
          </a:p>
        </p:txBody>
      </p:sp>
      <p:sp>
        <p:nvSpPr>
          <p:cNvPr id="185" name="Two kinds of disability: SSDI (Insurance) SSI (Income)…"/>
          <p:cNvSpPr txBox="1">
            <a:spLocks noGrp="1"/>
          </p:cNvSpPr>
          <p:nvPr>
            <p:ph type="body" idx="1"/>
          </p:nvPr>
        </p:nvSpPr>
        <p:spPr>
          <a:xfrm>
            <a:off x="3594100" y="3854450"/>
            <a:ext cx="18288000" cy="8063450"/>
          </a:xfrm>
          <a:prstGeom prst="rect">
            <a:avLst/>
          </a:prstGeom>
        </p:spPr>
        <p:txBody>
          <a:bodyPr/>
          <a:lstStyle/>
          <a:p>
            <a:pPr>
              <a:buBlip>
                <a:blip r:embed="rId3"/>
              </a:buBlip>
            </a:pPr>
            <a:r>
              <a:rPr dirty="0"/>
              <a:t>Two kinds of disability: SSDI (Insurance) SSI (Income)</a:t>
            </a:r>
          </a:p>
          <a:p>
            <a:pPr>
              <a:buBlip>
                <a:blip r:embed="rId3"/>
              </a:buBlip>
            </a:pPr>
            <a:r>
              <a:rPr dirty="0"/>
              <a:t>Do I need an attorney?</a:t>
            </a:r>
          </a:p>
          <a:p>
            <a:pPr>
              <a:buBlip>
                <a:blip r:embed="rId3"/>
              </a:buBlip>
            </a:pPr>
            <a:r>
              <a:rPr dirty="0"/>
              <a:t>What if the medical assessment isn’t accepted?</a:t>
            </a:r>
          </a:p>
          <a:p>
            <a:pPr>
              <a:buBlip>
                <a:blip r:embed="rId3"/>
              </a:buBlip>
            </a:pPr>
            <a:r>
              <a:rPr dirty="0"/>
              <a:t>What is the appeal process?</a:t>
            </a:r>
          </a:p>
        </p:txBody>
      </p:sp>
      <p:sp>
        <p:nvSpPr>
          <p:cNvPr id="186" name="Slide Numbe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ApplyForDisability.png" descr="ApplyForDisability.png"/>
          <p:cNvPicPr>
            <a:picLocks noGrp="1" noChangeAspect="1"/>
          </p:cNvPicPr>
          <p:nvPr>
            <p:ph type="pic" idx="21"/>
          </p:nvPr>
        </p:nvPicPr>
        <p:blipFill>
          <a:blip r:embed="rId3" cstate="email">
            <a:extLst>
              <a:ext uri="{28A0092B-C50C-407E-A947-70E740481C1C}">
                <a14:useLocalDpi xmlns:a14="http://schemas.microsoft.com/office/drawing/2010/main"/>
              </a:ext>
            </a:extLst>
          </a:blip>
          <a:srcRect b="1057"/>
          <a:stretch>
            <a:fillRect/>
          </a:stretch>
        </p:blipFill>
        <p:spPr>
          <a:xfrm>
            <a:off x="13321298" y="4053614"/>
            <a:ext cx="8669471" cy="7871686"/>
          </a:xfrm>
          <a:prstGeom prst="rect">
            <a:avLst/>
          </a:prstGeom>
          <a:ln w="25400">
            <a:solidFill>
              <a:srgbClr val="AAAAAA"/>
            </a:solidFill>
            <a:miter lim="400000"/>
          </a:ln>
          <a:effectLst>
            <a:outerShdw blurRad="152400" dist="25400" dir="3600000" rotWithShape="0">
              <a:srgbClr val="000000">
                <a:alpha val="70000"/>
              </a:srgbClr>
            </a:outerShdw>
          </a:effectLst>
        </p:spPr>
      </p:pic>
      <p:sp>
        <p:nvSpPr>
          <p:cNvPr id="191" name="Applying for Disability"/>
          <p:cNvSpPr txBox="1">
            <a:spLocks noGrp="1"/>
          </p:cNvSpPr>
          <p:nvPr>
            <p:ph type="title"/>
          </p:nvPr>
        </p:nvSpPr>
        <p:spPr>
          <a:prstGeom prst="rect">
            <a:avLst/>
          </a:prstGeom>
        </p:spPr>
        <p:txBody>
          <a:bodyPr/>
          <a:lstStyle/>
          <a:p>
            <a:r>
              <a:t>Applying for Disability</a:t>
            </a:r>
          </a:p>
        </p:txBody>
      </p:sp>
      <p:sp>
        <p:nvSpPr>
          <p:cNvPr id="192" name="Slide Numbe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pic>
        <p:nvPicPr>
          <p:cNvPr id="193" name="SSA.GOV-Benefits-Disability.png" descr="SSA.GOV-Benefits-Disability.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64930" y="4013200"/>
            <a:ext cx="8791309" cy="7899400"/>
          </a:xfrm>
          <a:prstGeom prst="rect">
            <a:avLst/>
          </a:prstGeom>
          <a:ln w="25400">
            <a:solidFill>
              <a:srgbClr val="AAAAAA"/>
            </a:solidFill>
            <a:miter lim="400000"/>
          </a:ln>
          <a:effectLst>
            <a:outerShdw blurRad="152400" dist="25400" dir="3600000" rotWithShape="0">
              <a:srgbClr val="000000">
                <a:alpha val="70000"/>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G_4347.jpeg" descr="IMG_4347.jpe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5757529" y="3803650"/>
            <a:ext cx="6780892" cy="8331201"/>
          </a:xfrm>
          <a:prstGeom prst="rect">
            <a:avLst/>
          </a:prstGeom>
          <a:effectLst>
            <a:outerShdw blurRad="152400" dist="25400" dir="3600000" rotWithShape="0">
              <a:srgbClr val="000000">
                <a:alpha val="70000"/>
              </a:srgbClr>
            </a:outerShdw>
          </a:effectLst>
        </p:spPr>
      </p:pic>
      <p:sp>
        <p:nvSpPr>
          <p:cNvPr id="198" name="Transportation"/>
          <p:cNvSpPr txBox="1">
            <a:spLocks noGrp="1"/>
          </p:cNvSpPr>
          <p:nvPr>
            <p:ph type="title"/>
          </p:nvPr>
        </p:nvSpPr>
        <p:spPr>
          <a:prstGeom prst="rect">
            <a:avLst/>
          </a:prstGeom>
        </p:spPr>
        <p:txBody>
          <a:bodyPr/>
          <a:lstStyle/>
          <a:p>
            <a:r>
              <a:t>Transportation</a:t>
            </a:r>
          </a:p>
        </p:txBody>
      </p:sp>
      <p:sp>
        <p:nvSpPr>
          <p:cNvPr id="199" name="Non-urgent wheelchair or gurney transportation…"/>
          <p:cNvSpPr txBox="1">
            <a:spLocks noGrp="1"/>
          </p:cNvSpPr>
          <p:nvPr>
            <p:ph type="body" sz="half" idx="1"/>
          </p:nvPr>
        </p:nvSpPr>
        <p:spPr>
          <a:xfrm>
            <a:off x="3594100" y="3860800"/>
            <a:ext cx="11428387" cy="7680764"/>
          </a:xfrm>
          <a:prstGeom prst="rect">
            <a:avLst/>
          </a:prstGeom>
        </p:spPr>
        <p:txBody>
          <a:bodyPr/>
          <a:lstStyle/>
          <a:p>
            <a:pPr marL="622299" indent="-622299">
              <a:buBlip>
                <a:blip r:embed="rId4"/>
              </a:buBlip>
              <a:defRPr sz="5600"/>
            </a:pPr>
            <a:r>
              <a:rPr dirty="0"/>
              <a:t>Non-urgent wheelchair or gurney transportation</a:t>
            </a:r>
          </a:p>
          <a:p>
            <a:pPr marL="622299" indent="-622299">
              <a:buBlip>
                <a:blip r:embed="rId4"/>
              </a:buBlip>
              <a:defRPr sz="5600"/>
            </a:pPr>
            <a:r>
              <a:rPr dirty="0"/>
              <a:t>Medicaid </a:t>
            </a:r>
            <a:r>
              <a:rPr i="1" dirty="0"/>
              <a:t>and</a:t>
            </a:r>
            <a:r>
              <a:rPr dirty="0"/>
              <a:t> Medicare cover this</a:t>
            </a:r>
          </a:p>
          <a:p>
            <a:pPr marL="622299" indent="-622299">
              <a:buBlip>
                <a:blip r:embed="rId4"/>
              </a:buBlip>
              <a:defRPr sz="5600">
                <a:solidFill>
                  <a:srgbClr val="0096FF"/>
                </a:solidFill>
              </a:defRPr>
            </a:pPr>
            <a:r>
              <a:rPr u="sng" dirty="0">
                <a:hlinkClick r:id="rId5"/>
              </a:rPr>
              <a:t>medicare.gov/coverage/ambulance-services</a:t>
            </a:r>
          </a:p>
          <a:p>
            <a:pPr marL="622299" indent="-622299">
              <a:buBlip>
                <a:blip r:embed="rId4"/>
              </a:buBlip>
              <a:defRPr sz="5600"/>
            </a:pPr>
            <a:r>
              <a:rPr dirty="0"/>
              <a:t>Private providers also available</a:t>
            </a:r>
          </a:p>
        </p:txBody>
      </p:sp>
      <p:sp>
        <p:nvSpPr>
          <p:cNvPr id="200" name="Slide Numbe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G_2898 (1).jpeg" descr="IMG_2898 (1).jpe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5309806" y="4082061"/>
            <a:ext cx="7559617" cy="7300514"/>
          </a:xfrm>
          <a:prstGeom prst="rect">
            <a:avLst/>
          </a:prstGeom>
          <a:effectLst>
            <a:outerShdw blurRad="152400" dist="25400" dir="3600000" rotWithShape="0">
              <a:srgbClr val="000000">
                <a:alpha val="70000"/>
              </a:srgbClr>
            </a:outerShdw>
          </a:effectLst>
        </p:spPr>
      </p:pic>
      <p:sp>
        <p:nvSpPr>
          <p:cNvPr id="205" name="Transportation"/>
          <p:cNvSpPr txBox="1">
            <a:spLocks noGrp="1"/>
          </p:cNvSpPr>
          <p:nvPr>
            <p:ph type="title"/>
          </p:nvPr>
        </p:nvSpPr>
        <p:spPr>
          <a:prstGeom prst="rect">
            <a:avLst/>
          </a:prstGeom>
        </p:spPr>
        <p:txBody>
          <a:bodyPr/>
          <a:lstStyle/>
          <a:p>
            <a:r>
              <a:t>Transportation</a:t>
            </a:r>
          </a:p>
        </p:txBody>
      </p:sp>
      <p:sp>
        <p:nvSpPr>
          <p:cNvPr id="206" name="Accommodations for protection…"/>
          <p:cNvSpPr txBox="1">
            <a:spLocks noGrp="1"/>
          </p:cNvSpPr>
          <p:nvPr>
            <p:ph type="body" sz="half" idx="1"/>
          </p:nvPr>
        </p:nvSpPr>
        <p:spPr>
          <a:xfrm>
            <a:off x="3286657" y="3854450"/>
            <a:ext cx="11428388" cy="8216900"/>
          </a:xfrm>
          <a:prstGeom prst="rect">
            <a:avLst/>
          </a:prstGeom>
        </p:spPr>
        <p:txBody>
          <a:bodyPr/>
          <a:lstStyle/>
          <a:p>
            <a:pPr marL="622299" indent="-622299">
              <a:buBlip>
                <a:blip r:embed="rId4"/>
              </a:buBlip>
              <a:defRPr sz="5600"/>
            </a:pPr>
            <a:r>
              <a:t>Accommodations for protection</a:t>
            </a:r>
          </a:p>
          <a:p>
            <a:pPr marL="622299" indent="-622299">
              <a:buBlip>
                <a:blip r:embed="rId4"/>
              </a:buBlip>
              <a:defRPr sz="5600">
                <a:solidFill>
                  <a:srgbClr val="0096FF"/>
                </a:solidFill>
              </a:defRPr>
            </a:pPr>
            <a:r>
              <a:rPr u="sng">
                <a:hlinkClick r:id="rId5"/>
              </a:rPr>
              <a:t>severemecfs.com/post/gurney-guide</a:t>
            </a:r>
            <a:r>
              <a:t> </a:t>
            </a:r>
          </a:p>
        </p:txBody>
      </p:sp>
      <p:sp>
        <p:nvSpPr>
          <p:cNvPr id="207" name="Slide Numbe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G_7821.jpeg" descr="IMG_7821.jpe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3750689" y="3803650"/>
            <a:ext cx="8813801" cy="8331200"/>
          </a:xfrm>
          <a:prstGeom prst="rect">
            <a:avLst/>
          </a:prstGeom>
          <a:effectLst>
            <a:outerShdw blurRad="152400" dist="25400" dir="3600000" rotWithShape="0">
              <a:srgbClr val="000000">
                <a:alpha val="70000"/>
              </a:srgbClr>
            </a:outerShdw>
          </a:effectLst>
        </p:spPr>
      </p:pic>
      <p:sp>
        <p:nvSpPr>
          <p:cNvPr id="212" name="Accommodations at Appointments"/>
          <p:cNvSpPr txBox="1">
            <a:spLocks noGrp="1"/>
          </p:cNvSpPr>
          <p:nvPr>
            <p:ph type="title"/>
          </p:nvPr>
        </p:nvSpPr>
        <p:spPr>
          <a:prstGeom prst="rect">
            <a:avLst/>
          </a:prstGeom>
        </p:spPr>
        <p:txBody>
          <a:bodyPr/>
          <a:lstStyle/>
          <a:p>
            <a:r>
              <a:t>Accommodations at Appointments</a:t>
            </a:r>
          </a:p>
        </p:txBody>
      </p:sp>
      <p:sp>
        <p:nvSpPr>
          <p:cNvPr id="213" name="How to speak about severe ME…"/>
          <p:cNvSpPr txBox="1">
            <a:spLocks noGrp="1"/>
          </p:cNvSpPr>
          <p:nvPr>
            <p:ph type="body" sz="half" idx="1"/>
          </p:nvPr>
        </p:nvSpPr>
        <p:spPr>
          <a:xfrm>
            <a:off x="3478809" y="3797300"/>
            <a:ext cx="9833099" cy="8331200"/>
          </a:xfrm>
          <a:prstGeom prst="rect">
            <a:avLst/>
          </a:prstGeom>
        </p:spPr>
        <p:txBody>
          <a:bodyPr/>
          <a:lstStyle/>
          <a:p>
            <a:pPr marL="622299" indent="-622299">
              <a:buBlip>
                <a:blip r:embed="rId4"/>
              </a:buBlip>
              <a:defRPr sz="5000"/>
            </a:pPr>
            <a:r>
              <a:t>How to speak about severe ME</a:t>
            </a:r>
          </a:p>
          <a:p>
            <a:pPr marL="622299" indent="-622299">
              <a:buBlip>
                <a:blip r:embed="rId4"/>
              </a:buBlip>
              <a:defRPr sz="5000"/>
            </a:pPr>
            <a:r>
              <a:t>Prepping a medical office</a:t>
            </a:r>
          </a:p>
          <a:p>
            <a:pPr marL="622299" indent="-622299">
              <a:buBlip>
                <a:blip r:embed="rId4"/>
              </a:buBlip>
              <a:defRPr sz="5000"/>
            </a:pPr>
            <a:r>
              <a:t>Minimizing exposure to harms</a:t>
            </a:r>
          </a:p>
          <a:p>
            <a:pPr lvl="1">
              <a:spcBef>
                <a:spcPts val="4500"/>
              </a:spcBef>
              <a:buBlip>
                <a:blip r:embed="rId4"/>
              </a:buBlip>
              <a:defRPr sz="5000"/>
            </a:pPr>
            <a:r>
              <a:t>Music off</a:t>
            </a:r>
          </a:p>
          <a:p>
            <a:pPr lvl="1">
              <a:spcBef>
                <a:spcPts val="4500"/>
              </a:spcBef>
              <a:buBlip>
                <a:blip r:embed="rId4"/>
              </a:buBlip>
              <a:defRPr sz="5000"/>
            </a:pPr>
            <a:r>
              <a:t>Special waiting area</a:t>
            </a:r>
          </a:p>
          <a:p>
            <a:pPr marL="622299" indent="-622299">
              <a:buBlip>
                <a:blip r:embed="rId4"/>
              </a:buBlip>
              <a:defRPr sz="5000"/>
            </a:pPr>
            <a:r>
              <a:t>Instructions if separated</a:t>
            </a:r>
          </a:p>
        </p:txBody>
      </p:sp>
      <p:sp>
        <p:nvSpPr>
          <p:cNvPr id="214" name="Slide Number"/>
          <p:cNvSpPr txBox="1">
            <a:spLocks noGrp="1"/>
          </p:cNvSpPr>
          <p:nvPr>
            <p:ph type="sldNum" sz="quarter" idx="2"/>
          </p:nvPr>
        </p:nvSpPr>
        <p:spPr>
          <a:xfrm>
            <a:off x="23321607" y="12945743"/>
            <a:ext cx="312014" cy="537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LinenBook">
  <a:themeElements>
    <a:clrScheme name="LinenBook">
      <a:dk1>
        <a:srgbClr val="363929"/>
      </a:dk1>
      <a:lt1>
        <a:srgbClr val="181039"/>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inenBook">
  <a:themeElements>
    <a:clrScheme name="LinenBook">
      <a:dk1>
        <a:srgbClr val="000000"/>
      </a:dk1>
      <a:lt1>
        <a:srgbClr val="FFFFFF"/>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7700" rtl="0" fontAlgn="auto" latinLnBrk="0" hangingPunct="0">
          <a:lnSpc>
            <a:spcPct val="100000"/>
          </a:lnSpc>
          <a:spcBef>
            <a:spcPts val="7000"/>
          </a:spcBef>
          <a:spcAft>
            <a:spcPts val="0"/>
          </a:spcAft>
          <a:buClrTx/>
          <a:buSzTx/>
          <a:buFontTx/>
          <a:buNone/>
          <a:tabLst/>
          <a:defRPr kumimoji="0" sz="5600" b="0" i="0" u="none" strike="noStrike" cap="none" spc="0" normalizeH="0" baseline="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8DD7F3E24EA94285B02A3C3F33474C" ma:contentTypeVersion="15" ma:contentTypeDescription="Create a new document." ma:contentTypeScope="" ma:versionID="01c78308af6071597bf299abcfafd500">
  <xsd:schema xmlns:xsd="http://www.w3.org/2001/XMLSchema" xmlns:xs="http://www.w3.org/2001/XMLSchema" xmlns:p="http://schemas.microsoft.com/office/2006/metadata/properties" xmlns:ns2="59bb3d62-01be-43d3-9f36-5e1bb6af597a" xmlns:ns3="6be16758-9eaf-45e9-b000-4f7e71943498" targetNamespace="http://schemas.microsoft.com/office/2006/metadata/properties" ma:root="true" ma:fieldsID="637fc19831f1529a67a0ae201a5fd624" ns2:_="" ns3:_="">
    <xsd:import namespace="59bb3d62-01be-43d3-9f36-5e1bb6af597a"/>
    <xsd:import namespace="6be16758-9eaf-45e9-b000-4f7e7194349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bb3d62-01be-43d3-9f36-5e1bb6af597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0" nillable="true" ma:displayName="Taxonomy Catch All Column" ma:hidden="true" ma:list="{a51ac6b5-92cb-4927-bd89-29d4b212eb15}" ma:internalName="TaxCatchAll" ma:showField="CatchAllData" ma:web="59bb3d62-01be-43d3-9f36-5e1bb6af597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be16758-9eaf-45e9-b000-4f7e7194349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cd14dc8-4beb-4d60-8d20-ccc04d460fd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7AAF10-E808-4CD3-A57B-FFCB2E4E0C8F}"/>
</file>

<file path=customXml/itemProps2.xml><?xml version="1.0" encoding="utf-8"?>
<ds:datastoreItem xmlns:ds="http://schemas.openxmlformats.org/officeDocument/2006/customXml" ds:itemID="{D3C2E221-395B-42F6-B3B5-9DDA968A31F5}"/>
</file>

<file path=docProps/app.xml><?xml version="1.0" encoding="utf-8"?>
<Properties xmlns="http://schemas.openxmlformats.org/officeDocument/2006/extended-properties" xmlns:vt="http://schemas.openxmlformats.org/officeDocument/2006/docPropsVTypes">
  <TotalTime>208</TotalTime>
  <Words>2242</Words>
  <Application>Microsoft Office PowerPoint</Application>
  <PresentationFormat>Custom</PresentationFormat>
  <Paragraphs>220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Helvetica Neue</vt:lpstr>
      <vt:lpstr>Optima</vt:lpstr>
      <vt:lpstr>LinenBook</vt:lpstr>
      <vt:lpstr>How to be a Demanding Diplomat</vt:lpstr>
      <vt:lpstr>Agenda</vt:lpstr>
      <vt:lpstr>Importance of logistics</vt:lpstr>
      <vt:lpstr>Health Care Power of Attorney</vt:lpstr>
      <vt:lpstr>Disability</vt:lpstr>
      <vt:lpstr>Applying for Disability</vt:lpstr>
      <vt:lpstr>Transportation</vt:lpstr>
      <vt:lpstr>Transportation</vt:lpstr>
      <vt:lpstr>Accommodations at Appointments</vt:lpstr>
      <vt:lpstr>For Doctors who Don’t Know</vt:lpstr>
      <vt:lpstr>Caregiver Support</vt:lpstr>
      <vt:lpstr>PowerPoint Presentation</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 Demanding Diplomat</dc:title>
  <dc:creator>Angela</dc:creator>
  <cp:lastModifiedBy>Angela Linford</cp:lastModifiedBy>
  <cp:revision>5</cp:revision>
  <cp:lastPrinted>2024-02-09T18:01:21Z</cp:lastPrinted>
  <dcterms:modified xsi:type="dcterms:W3CDTF">2024-02-09T21:11:36Z</dcterms:modified>
</cp:coreProperties>
</file>